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62" r:id="rId5"/>
    <p:sldId id="259" r:id="rId6"/>
    <p:sldId id="273" r:id="rId7"/>
    <p:sldId id="286" r:id="rId8"/>
    <p:sldId id="284" r:id="rId9"/>
    <p:sldId id="285" r:id="rId10"/>
    <p:sldId id="287" r:id="rId11"/>
    <p:sldId id="283" r:id="rId12"/>
    <p:sldId id="274" r:id="rId13"/>
    <p:sldId id="275" r:id="rId14"/>
    <p:sldId id="289" r:id="rId15"/>
    <p:sldId id="260" r:id="rId16"/>
    <p:sldId id="291" r:id="rId17"/>
    <p:sldId id="290" r:id="rId18"/>
    <p:sldId id="276" r:id="rId19"/>
    <p:sldId id="277" r:id="rId20"/>
    <p:sldId id="278" r:id="rId21"/>
    <p:sldId id="292" r:id="rId22"/>
    <p:sldId id="279" r:id="rId23"/>
    <p:sldId id="293" r:id="rId24"/>
    <p:sldId id="280" r:id="rId25"/>
    <p:sldId id="281" r:id="rId26"/>
    <p:sldId id="294" r:id="rId27"/>
    <p:sldId id="282" r:id="rId28"/>
    <p:sldId id="27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p:restoredTop sz="96327"/>
  </p:normalViewPr>
  <p:slideViewPr>
    <p:cSldViewPr snapToGrid="0" snapToObjects="1">
      <p:cViewPr varScale="1">
        <p:scale>
          <a:sx n="119" d="100"/>
          <a:sy n="119" d="100"/>
        </p:scale>
        <p:origin x="36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5BB09-E1AB-4A4B-A122-E0CB54D6BE33}" type="datetimeFigureOut">
              <a:rPr lang="en-US" smtClean="0"/>
              <a:t>2/25/21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D4BEA-DB3F-4E45-A45C-3347F95F0DC7}" type="slidenum">
              <a:rPr lang="en-US" smtClean="0"/>
              <a:t>‹#›</a:t>
            </a:fld>
            <a:endParaRPr lang="en-US"/>
          </a:p>
        </p:txBody>
      </p:sp>
    </p:spTree>
    <p:extLst>
      <p:ext uri="{BB962C8B-B14F-4D97-AF65-F5344CB8AC3E}">
        <p14:creationId xmlns:p14="http://schemas.microsoft.com/office/powerpoint/2010/main" val="62752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DE6137-D074-D845-81DC-E79306D99484}" type="slidenum">
              <a:rPr lang="en-US" sz="1200"/>
              <a:pPr/>
              <a:t>4</a:t>
            </a:fld>
            <a:endParaRPr lang="en-US" sz="1200"/>
          </a:p>
        </p:txBody>
      </p:sp>
      <p:sp>
        <p:nvSpPr>
          <p:cNvPr id="10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sz="1600" dirty="0"/>
          </a:p>
        </p:txBody>
      </p:sp>
    </p:spTree>
    <p:extLst>
      <p:ext uri="{BB962C8B-B14F-4D97-AF65-F5344CB8AC3E}">
        <p14:creationId xmlns:p14="http://schemas.microsoft.com/office/powerpoint/2010/main" val="394320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DE6137-D074-D845-81DC-E79306D99484}" type="slidenum">
              <a:rPr lang="en-US" sz="1200"/>
              <a:pPr/>
              <a:t>6</a:t>
            </a:fld>
            <a:endParaRPr lang="en-US" sz="1200"/>
          </a:p>
        </p:txBody>
      </p:sp>
      <p:sp>
        <p:nvSpPr>
          <p:cNvPr id="10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sz="1600" baseline="0" dirty="0"/>
          </a:p>
        </p:txBody>
      </p:sp>
    </p:spTree>
    <p:extLst>
      <p:ext uri="{BB962C8B-B14F-4D97-AF65-F5344CB8AC3E}">
        <p14:creationId xmlns:p14="http://schemas.microsoft.com/office/powerpoint/2010/main" val="81664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DE6137-D074-D845-81DC-E79306D99484}" type="slidenum">
              <a:rPr lang="en-US" sz="1200"/>
              <a:pPr/>
              <a:t>28</a:t>
            </a:fld>
            <a:endParaRPr lang="en-US" sz="1200"/>
          </a:p>
        </p:txBody>
      </p:sp>
      <p:sp>
        <p:nvSpPr>
          <p:cNvPr id="10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r>
              <a:rPr lang="en-US" sz="1100" dirty="0"/>
              <a:t>Another word</a:t>
            </a:r>
            <a:r>
              <a:rPr lang="en-US" sz="1100" baseline="0" dirty="0"/>
              <a:t> about risk. </a:t>
            </a:r>
          </a:p>
          <a:p>
            <a:pPr eaLnBrk="1" hangingPunct="1"/>
            <a:r>
              <a:rPr lang="en-US" sz="1100" baseline="0" dirty="0"/>
              <a:t>When I started </a:t>
            </a:r>
            <a:r>
              <a:rPr lang="en-US" sz="1100" baseline="0" dirty="0" err="1"/>
              <a:t>AlcheraBio</a:t>
            </a:r>
            <a:r>
              <a:rPr lang="en-US" sz="1100" baseline="0" dirty="0"/>
              <a:t>, I left a good job at </a:t>
            </a:r>
            <a:r>
              <a:rPr lang="en-US" sz="1100" baseline="0" dirty="0" err="1"/>
              <a:t>Merial</a:t>
            </a:r>
            <a:r>
              <a:rPr lang="en-US" sz="1100" baseline="0" dirty="0"/>
              <a:t>, with a 401K, health benefits, sick and vacation days, and a regular paycheck.</a:t>
            </a:r>
          </a:p>
          <a:p>
            <a:pPr eaLnBrk="1" hangingPunct="1"/>
            <a:r>
              <a:rPr lang="en-US" sz="1100" baseline="0" dirty="0"/>
              <a:t>Many of my colleagues were appalled at the risk I was taking. </a:t>
            </a:r>
          </a:p>
          <a:p>
            <a:pPr eaLnBrk="1" hangingPunct="1"/>
            <a:r>
              <a:rPr lang="en-US" sz="1100" baseline="0" dirty="0"/>
              <a:t>I saw much more risk staying put. Companies were downsizing (they call it ‘right-sizing’), and middle aged people like me were finding it very hard to find another good job. There were mergers and acquisitions in the industry, where people were asked to relocate, or let go. Working in a big company had an illusion of safety.</a:t>
            </a:r>
          </a:p>
          <a:p>
            <a:pPr eaLnBrk="1" hangingPunct="1"/>
            <a:r>
              <a:rPr lang="en-US" sz="1100" baseline="0" dirty="0"/>
              <a:t>It wasn’t too expensive to buy my own health insurance (for me and my son). I had some savings. I knew that if I could build up my business, I would, in the long run, be much safer.</a:t>
            </a:r>
          </a:p>
          <a:p>
            <a:pPr eaLnBrk="1" hangingPunct="1"/>
            <a:r>
              <a:rPr lang="en-US" sz="1100" baseline="0" dirty="0"/>
              <a:t>Further, risk/reward. Being my own boss, deciding my own schedule, not having to ask permission for everything I did, deciding who I wanted to work with – made me happier in my professional life than I had ever been. I could spend more time with my son, without feeling I was jeopardizing my upward mobility in a company. And I worked like the devil, but when and where I wanted to work.</a:t>
            </a:r>
          </a:p>
          <a:p>
            <a:pPr eaLnBrk="1" hangingPunct="1"/>
            <a:r>
              <a:rPr lang="en-US" sz="1100" baseline="0" dirty="0"/>
              <a:t>Frankly, I had fun in the last 10 years of my professional life, and I never could have predicted that this tale of two companies would turn out as it has. I encourage you to try it. </a:t>
            </a:r>
          </a:p>
          <a:p>
            <a:pPr eaLnBrk="1" hangingPunct="1"/>
            <a:endParaRPr lang="en-US" sz="1100" dirty="0"/>
          </a:p>
        </p:txBody>
      </p:sp>
    </p:spTree>
    <p:extLst>
      <p:ext uri="{BB962C8B-B14F-4D97-AF65-F5344CB8AC3E}">
        <p14:creationId xmlns:p14="http://schemas.microsoft.com/office/powerpoint/2010/main" val="18396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65E5-CA0D-BF4C-9A54-86A25C83AB3D}"/>
              </a:ext>
            </a:extLst>
          </p:cNvPr>
          <p:cNvSpPr>
            <a:spLocks noGrp="1"/>
          </p:cNvSpPr>
          <p:nvPr>
            <p:ph type="ctrTitle"/>
          </p:nvPr>
        </p:nvSpPr>
        <p:spPr/>
        <p:txBody>
          <a:bodyPr/>
          <a:lstStyle/>
          <a:p>
            <a:r>
              <a:rPr lang="en-US" dirty="0"/>
              <a:t>Opportunities in the Animal Health Industry</a:t>
            </a:r>
          </a:p>
        </p:txBody>
      </p:sp>
      <p:sp>
        <p:nvSpPr>
          <p:cNvPr id="3" name="Subtitle 2">
            <a:extLst>
              <a:ext uri="{FF2B5EF4-FFF2-40B4-BE49-F238E27FC236}">
                <a16:creationId xmlns:a16="http://schemas.microsoft.com/office/drawing/2014/main" id="{481DAB52-EF37-0C44-9EED-EAA9BD34279E}"/>
              </a:ext>
            </a:extLst>
          </p:cNvPr>
          <p:cNvSpPr>
            <a:spLocks noGrp="1"/>
          </p:cNvSpPr>
          <p:nvPr>
            <p:ph type="subTitle" idx="1"/>
          </p:nvPr>
        </p:nvSpPr>
        <p:spPr/>
        <p:txBody>
          <a:bodyPr/>
          <a:lstStyle/>
          <a:p>
            <a:r>
              <a:rPr lang="en-US" dirty="0"/>
              <a:t>Linda Rhodes, VMD, PhD</a:t>
            </a:r>
          </a:p>
          <a:p>
            <a:r>
              <a:rPr lang="en-US" dirty="0"/>
              <a:t>(</a:t>
            </a:r>
            <a:r>
              <a:rPr lang="en-US" dirty="0" err="1"/>
              <a:t>ladycowvet@gmail.com</a:t>
            </a:r>
            <a:r>
              <a:rPr lang="en-US" dirty="0"/>
              <a:t>)</a:t>
            </a:r>
          </a:p>
        </p:txBody>
      </p:sp>
    </p:spTree>
    <p:extLst>
      <p:ext uri="{BB962C8B-B14F-4D97-AF65-F5344CB8AC3E}">
        <p14:creationId xmlns:p14="http://schemas.microsoft.com/office/powerpoint/2010/main" val="347721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467C-91EC-0741-A72C-8800204568A6}"/>
              </a:ext>
            </a:extLst>
          </p:cNvPr>
          <p:cNvSpPr txBox="1"/>
          <p:nvPr/>
        </p:nvSpPr>
        <p:spPr>
          <a:xfrm>
            <a:off x="2319867" y="914323"/>
            <a:ext cx="7679267" cy="6463308"/>
          </a:xfrm>
          <a:prstGeom prst="rect">
            <a:avLst/>
          </a:prstGeom>
          <a:noFill/>
        </p:spPr>
        <p:txBody>
          <a:bodyPr wrap="square" rtlCol="0">
            <a:spAutoFit/>
          </a:bodyPr>
          <a:lstStyle/>
          <a:p>
            <a:r>
              <a:rPr lang="en-US" b="1" i="1" dirty="0"/>
              <a:t>Some useful skills animal scientists have</a:t>
            </a:r>
          </a:p>
          <a:p>
            <a:endParaRPr lang="en-US" dirty="0"/>
          </a:p>
          <a:p>
            <a:pPr marL="285750" indent="-285750">
              <a:buFont typeface="Arial" panose="020B0604020202020204" pitchFamily="34" charset="0"/>
              <a:buChar char="•"/>
            </a:pPr>
            <a:r>
              <a:rPr lang="en-US" dirty="0"/>
              <a:t>Experimental design</a:t>
            </a:r>
          </a:p>
          <a:p>
            <a:pPr marL="285750" indent="-285750">
              <a:buFont typeface="Arial" panose="020B0604020202020204" pitchFamily="34" charset="0"/>
              <a:buChar char="•"/>
            </a:pPr>
            <a:r>
              <a:rPr lang="en-US" dirty="0"/>
              <a:t>Biostatistics</a:t>
            </a:r>
          </a:p>
          <a:p>
            <a:pPr marL="285750" indent="-285750">
              <a:buFont typeface="Arial" panose="020B0604020202020204" pitchFamily="34" charset="0"/>
              <a:buChar char="•"/>
            </a:pPr>
            <a:r>
              <a:rPr lang="en-US" dirty="0"/>
              <a:t>Understanding of species differences</a:t>
            </a:r>
          </a:p>
          <a:p>
            <a:pPr marL="285750" indent="-285750">
              <a:buFont typeface="Arial" panose="020B0604020202020204" pitchFamily="34" charset="0"/>
              <a:buChar char="•"/>
            </a:pPr>
            <a:r>
              <a:rPr lang="en-US" dirty="0"/>
              <a:t>Animal care and welfare</a:t>
            </a:r>
          </a:p>
          <a:p>
            <a:pPr marL="285750" indent="-285750">
              <a:buFont typeface="Arial" panose="020B0604020202020204" pitchFamily="34" charset="0"/>
              <a:buChar char="•"/>
            </a:pPr>
            <a:r>
              <a:rPr lang="en-US" dirty="0"/>
              <a:t>Communication: translating science into English</a:t>
            </a:r>
          </a:p>
          <a:p>
            <a:pPr marL="285750" indent="-285750">
              <a:buFont typeface="Arial" panose="020B0604020202020204" pitchFamily="34" charset="0"/>
              <a:buChar char="•"/>
            </a:pPr>
            <a:r>
              <a:rPr lang="en-US" dirty="0"/>
              <a:t>Assay development and validation; laboratory skills</a:t>
            </a:r>
          </a:p>
          <a:p>
            <a:pPr marL="285750" indent="-285750">
              <a:buFont typeface="Arial" panose="020B0604020202020204" pitchFamily="34" charset="0"/>
              <a:buChar char="•"/>
            </a:pPr>
            <a:r>
              <a:rPr lang="en-US" dirty="0"/>
              <a:t>Biomedical writing</a:t>
            </a:r>
          </a:p>
          <a:p>
            <a:pPr marL="285750" indent="-285750">
              <a:buFont typeface="Arial" panose="020B0604020202020204" pitchFamily="34" charset="0"/>
              <a:buChar char="•"/>
            </a:pPr>
            <a:r>
              <a:rPr lang="en-US" dirty="0"/>
              <a:t>Knowledge of housing, nutrition, environment for different species</a:t>
            </a:r>
          </a:p>
          <a:p>
            <a:pPr marL="285750" indent="-285750">
              <a:buFont typeface="Arial" panose="020B0604020202020204" pitchFamily="34" charset="0"/>
              <a:buChar char="•"/>
            </a:pPr>
            <a:r>
              <a:rPr lang="en-US" dirty="0"/>
              <a:t>Familiarity with animal handling of various species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MORE!</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2901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3E3E9E-C91F-124E-A696-93435FA792C6}"/>
              </a:ext>
            </a:extLst>
          </p:cNvPr>
          <p:cNvSpPr txBox="1"/>
          <p:nvPr/>
        </p:nvSpPr>
        <p:spPr>
          <a:xfrm>
            <a:off x="2000922" y="2011680"/>
            <a:ext cx="7412019" cy="4955203"/>
          </a:xfrm>
          <a:prstGeom prst="rect">
            <a:avLst/>
          </a:prstGeom>
          <a:noFill/>
        </p:spPr>
        <p:txBody>
          <a:bodyPr wrap="square" rtlCol="0">
            <a:spAutoFit/>
          </a:bodyPr>
          <a:lstStyle/>
          <a:p>
            <a:r>
              <a:rPr lang="en-US" sz="2800" dirty="0"/>
              <a:t>Google and LinkedIn are your friends</a:t>
            </a:r>
          </a:p>
          <a:p>
            <a:endParaRPr lang="en-US" sz="2800" dirty="0"/>
          </a:p>
          <a:p>
            <a:r>
              <a:rPr lang="en-US" sz="2800" dirty="0"/>
              <a:t>Network</a:t>
            </a:r>
          </a:p>
          <a:p>
            <a:endParaRPr lang="en-US" sz="2800" dirty="0"/>
          </a:p>
          <a:p>
            <a:r>
              <a:rPr lang="en-US" sz="2800" dirty="0"/>
              <a:t>Internships</a:t>
            </a:r>
          </a:p>
          <a:p>
            <a:endParaRPr lang="en-US" sz="2800" dirty="0"/>
          </a:p>
          <a:p>
            <a:r>
              <a:rPr lang="en-US" sz="2800" dirty="0"/>
              <a:t>Informational Interviews</a:t>
            </a:r>
          </a:p>
          <a:p>
            <a:endParaRPr lang="en-US" sz="2800" dirty="0"/>
          </a:p>
          <a:p>
            <a:endParaRPr lang="en-US" sz="2800" dirty="0"/>
          </a:p>
          <a:p>
            <a:endParaRPr lang="en-US" sz="2800" dirty="0"/>
          </a:p>
          <a:p>
            <a:endParaRPr lang="en-US" dirty="0"/>
          </a:p>
          <a:p>
            <a:endParaRPr lang="en-US" dirty="0"/>
          </a:p>
        </p:txBody>
      </p:sp>
      <p:sp>
        <p:nvSpPr>
          <p:cNvPr id="4" name="TextBox 3">
            <a:extLst>
              <a:ext uri="{FF2B5EF4-FFF2-40B4-BE49-F238E27FC236}">
                <a16:creationId xmlns:a16="http://schemas.microsoft.com/office/drawing/2014/main" id="{552DB101-125D-9B4C-9A59-A40E2E4603F7}"/>
              </a:ext>
            </a:extLst>
          </p:cNvPr>
          <p:cNvSpPr txBox="1"/>
          <p:nvPr/>
        </p:nvSpPr>
        <p:spPr>
          <a:xfrm>
            <a:off x="3443415" y="352685"/>
            <a:ext cx="4711849" cy="1569660"/>
          </a:xfrm>
          <a:prstGeom prst="rect">
            <a:avLst/>
          </a:prstGeom>
          <a:noFill/>
        </p:spPr>
        <p:txBody>
          <a:bodyPr wrap="square" rtlCol="0">
            <a:spAutoFit/>
          </a:bodyPr>
          <a:lstStyle/>
          <a:p>
            <a:pPr algn="ctr"/>
            <a:r>
              <a:rPr lang="en-US" sz="4800" dirty="0"/>
              <a:t>Take Risks and Explore</a:t>
            </a:r>
          </a:p>
        </p:txBody>
      </p:sp>
    </p:spTree>
    <p:extLst>
      <p:ext uri="{BB962C8B-B14F-4D97-AF65-F5344CB8AC3E}">
        <p14:creationId xmlns:p14="http://schemas.microsoft.com/office/powerpoint/2010/main" val="166561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488C69-41C9-8147-991C-A78BBE9E03EC}"/>
              </a:ext>
            </a:extLst>
          </p:cNvPr>
          <p:cNvSpPr txBox="1"/>
          <p:nvPr/>
        </p:nvSpPr>
        <p:spPr>
          <a:xfrm>
            <a:off x="2421467" y="812800"/>
            <a:ext cx="8974666" cy="4216539"/>
          </a:xfrm>
          <a:prstGeom prst="rect">
            <a:avLst/>
          </a:prstGeom>
          <a:noFill/>
        </p:spPr>
        <p:txBody>
          <a:bodyPr wrap="square" rtlCol="0">
            <a:spAutoFit/>
          </a:bodyPr>
          <a:lstStyle/>
          <a:p>
            <a:pPr algn="ctr"/>
            <a:r>
              <a:rPr lang="en-US" sz="2800" dirty="0"/>
              <a:t>Where do you fit in?</a:t>
            </a:r>
          </a:p>
          <a:p>
            <a:endParaRPr lang="en-US" sz="2400" dirty="0"/>
          </a:p>
          <a:p>
            <a:r>
              <a:rPr lang="en-US" sz="2400" dirty="0"/>
              <a:t>Early: Understanding the basic biology of a drug target</a:t>
            </a:r>
          </a:p>
          <a:p>
            <a:endParaRPr lang="en-US" sz="2400" dirty="0"/>
          </a:p>
          <a:p>
            <a:endParaRPr lang="en-US" sz="2400" dirty="0"/>
          </a:p>
          <a:p>
            <a:r>
              <a:rPr lang="en-US" sz="2400" dirty="0"/>
              <a:t>Middle: Once a ‘lead’ drug is identified, learning as much as possible about it </a:t>
            </a:r>
            <a:r>
              <a:rPr lang="en-US" sz="2400" i="1" dirty="0"/>
              <a:t>in vitro</a:t>
            </a:r>
            <a:r>
              <a:rPr lang="en-US" sz="2400" dirty="0"/>
              <a:t>, and then in animal models</a:t>
            </a:r>
          </a:p>
          <a:p>
            <a:endParaRPr lang="en-US" sz="2400" dirty="0"/>
          </a:p>
          <a:p>
            <a:endParaRPr lang="en-US" sz="2400" dirty="0"/>
          </a:p>
          <a:p>
            <a:r>
              <a:rPr lang="en-US" sz="2400" dirty="0"/>
              <a:t>Late: Testing the drug in the actual patient population – clinical trials.</a:t>
            </a:r>
          </a:p>
        </p:txBody>
      </p:sp>
    </p:spTree>
    <p:extLst>
      <p:ext uri="{BB962C8B-B14F-4D97-AF65-F5344CB8AC3E}">
        <p14:creationId xmlns:p14="http://schemas.microsoft.com/office/powerpoint/2010/main" val="354860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ABF7B-0CBC-9043-A732-00CBF1E6F75F}"/>
              </a:ext>
            </a:extLst>
          </p:cNvPr>
          <p:cNvPicPr>
            <a:picLocks noChangeAspect="1"/>
          </p:cNvPicPr>
          <p:nvPr/>
        </p:nvPicPr>
        <p:blipFill>
          <a:blip r:embed="rId2"/>
          <a:stretch>
            <a:fillRect/>
          </a:stretch>
        </p:blipFill>
        <p:spPr>
          <a:xfrm>
            <a:off x="1888565" y="406400"/>
            <a:ext cx="3022600" cy="3022600"/>
          </a:xfrm>
          <a:prstGeom prst="rect">
            <a:avLst/>
          </a:prstGeom>
        </p:spPr>
      </p:pic>
      <p:sp>
        <p:nvSpPr>
          <p:cNvPr id="4" name="TextBox 3">
            <a:extLst>
              <a:ext uri="{FF2B5EF4-FFF2-40B4-BE49-F238E27FC236}">
                <a16:creationId xmlns:a16="http://schemas.microsoft.com/office/drawing/2014/main" id="{00A6D9DF-E3EA-184B-B7FB-4B91A47362E7}"/>
              </a:ext>
            </a:extLst>
          </p:cNvPr>
          <p:cNvSpPr txBox="1"/>
          <p:nvPr/>
        </p:nvSpPr>
        <p:spPr>
          <a:xfrm>
            <a:off x="5905948" y="1917700"/>
            <a:ext cx="5778052" cy="2554545"/>
          </a:xfrm>
          <a:prstGeom prst="rect">
            <a:avLst/>
          </a:prstGeom>
          <a:noFill/>
        </p:spPr>
        <p:txBody>
          <a:bodyPr wrap="square" rtlCol="0">
            <a:spAutoFit/>
          </a:bodyPr>
          <a:lstStyle/>
          <a:p>
            <a:r>
              <a:rPr lang="en-US" sz="3200" dirty="0" err="1"/>
              <a:t>Capromorelin</a:t>
            </a:r>
            <a:r>
              <a:rPr lang="en-US" sz="3200" dirty="0"/>
              <a:t> mechanism of action:</a:t>
            </a:r>
          </a:p>
          <a:p>
            <a:endParaRPr lang="en-US" sz="3200" dirty="0"/>
          </a:p>
          <a:p>
            <a:r>
              <a:rPr lang="en-US" sz="3200" dirty="0" err="1"/>
              <a:t>Gherlin</a:t>
            </a:r>
            <a:r>
              <a:rPr lang="en-US" sz="3200" dirty="0"/>
              <a:t> agonist</a:t>
            </a:r>
            <a:endParaRPr lang="en-US" sz="3200" i="1" dirty="0"/>
          </a:p>
          <a:p>
            <a:endParaRPr lang="en-US" sz="3200" i="1" dirty="0"/>
          </a:p>
        </p:txBody>
      </p:sp>
      <p:sp>
        <p:nvSpPr>
          <p:cNvPr id="5" name="TextBox 4">
            <a:extLst>
              <a:ext uri="{FF2B5EF4-FFF2-40B4-BE49-F238E27FC236}">
                <a16:creationId xmlns:a16="http://schemas.microsoft.com/office/drawing/2014/main" id="{8FB93B42-67EC-1242-8EA9-688D454423E8}"/>
              </a:ext>
            </a:extLst>
          </p:cNvPr>
          <p:cNvSpPr txBox="1"/>
          <p:nvPr/>
        </p:nvSpPr>
        <p:spPr>
          <a:xfrm>
            <a:off x="2235200" y="4978400"/>
            <a:ext cx="6502400" cy="646331"/>
          </a:xfrm>
          <a:prstGeom prst="rect">
            <a:avLst/>
          </a:prstGeom>
          <a:noFill/>
        </p:spPr>
        <p:txBody>
          <a:bodyPr wrap="square" rtlCol="0">
            <a:spAutoFit/>
          </a:bodyPr>
          <a:lstStyle/>
          <a:p>
            <a:r>
              <a:rPr lang="en-US" dirty="0"/>
              <a:t>Increases appetite, causes an increase in GH and IGF-1 in both dogs and cats</a:t>
            </a:r>
          </a:p>
        </p:txBody>
      </p:sp>
      <p:sp>
        <p:nvSpPr>
          <p:cNvPr id="6" name="TextBox 5">
            <a:extLst>
              <a:ext uri="{FF2B5EF4-FFF2-40B4-BE49-F238E27FC236}">
                <a16:creationId xmlns:a16="http://schemas.microsoft.com/office/drawing/2014/main" id="{9E5C60A9-886F-BA4A-838C-534F4F8D5528}"/>
              </a:ext>
            </a:extLst>
          </p:cNvPr>
          <p:cNvSpPr txBox="1"/>
          <p:nvPr/>
        </p:nvSpPr>
        <p:spPr>
          <a:xfrm>
            <a:off x="2285999" y="5774267"/>
            <a:ext cx="8957733" cy="584775"/>
          </a:xfrm>
          <a:prstGeom prst="rect">
            <a:avLst/>
          </a:prstGeom>
          <a:noFill/>
        </p:spPr>
        <p:txBody>
          <a:bodyPr wrap="square" rtlCol="0">
            <a:spAutoFit/>
          </a:bodyPr>
          <a:lstStyle/>
          <a:p>
            <a:r>
              <a:rPr lang="en-US" sz="1600" dirty="0"/>
              <a:t>L. Rhodes, B. </a:t>
            </a:r>
            <a:r>
              <a:rPr lang="en-US" sz="1600" dirty="0" err="1"/>
              <a:t>Zollers</a:t>
            </a:r>
            <a:r>
              <a:rPr lang="en-US" sz="1600" dirty="0"/>
              <a:t>, J.A. Wofford, E. Heinen, </a:t>
            </a:r>
            <a:r>
              <a:rPr lang="en-US" sz="1600" dirty="0" err="1"/>
              <a:t>Capromorelin</a:t>
            </a:r>
            <a:r>
              <a:rPr lang="en-US" sz="1600" dirty="0"/>
              <a:t>: a ghrelin receptor agonist and novel therapy for stimulation of appetite in dogs. Vet Med Sci 2018 Feb;4(1):3-16.</a:t>
            </a:r>
          </a:p>
        </p:txBody>
      </p:sp>
    </p:spTree>
    <p:extLst>
      <p:ext uri="{BB962C8B-B14F-4D97-AF65-F5344CB8AC3E}">
        <p14:creationId xmlns:p14="http://schemas.microsoft.com/office/powerpoint/2010/main" val="17387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784D-1C15-8F48-95F0-EA6FA15F1E13}"/>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1DCA8C56-ED27-F044-AACE-D47AD3BF4672}"/>
              </a:ext>
            </a:extLst>
          </p:cNvPr>
          <p:cNvSpPr>
            <a:spLocks noGrp="1"/>
          </p:cNvSpPr>
          <p:nvPr>
            <p:ph type="pic" idx="1"/>
          </p:nvPr>
        </p:nvSpPr>
        <p:spPr/>
      </p:sp>
      <p:sp>
        <p:nvSpPr>
          <p:cNvPr id="4" name="Text Placeholder 3">
            <a:extLst>
              <a:ext uri="{FF2B5EF4-FFF2-40B4-BE49-F238E27FC236}">
                <a16:creationId xmlns:a16="http://schemas.microsoft.com/office/drawing/2014/main" id="{07A6FEEB-C2C6-5D40-9BFF-A84E221290F4}"/>
              </a:ext>
            </a:extLst>
          </p:cNvPr>
          <p:cNvSpPr>
            <a:spLocks noGrp="1"/>
          </p:cNvSpPr>
          <p:nvPr>
            <p:ph type="body" sz="half" idx="2"/>
          </p:nvPr>
        </p:nvSpPr>
        <p:spPr/>
        <p:txBody>
          <a:bodyPr/>
          <a:lstStyle/>
          <a:p>
            <a:endParaRPr lang="en-US"/>
          </a:p>
        </p:txBody>
      </p:sp>
      <p:grpSp>
        <p:nvGrpSpPr>
          <p:cNvPr id="5" name="Group 4">
            <a:extLst>
              <a:ext uri="{FF2B5EF4-FFF2-40B4-BE49-F238E27FC236}">
                <a16:creationId xmlns:a16="http://schemas.microsoft.com/office/drawing/2014/main" id="{5F34F163-902A-FD4A-BAF8-6150C255B9DA}"/>
              </a:ext>
            </a:extLst>
          </p:cNvPr>
          <p:cNvGrpSpPr/>
          <p:nvPr/>
        </p:nvGrpSpPr>
        <p:grpSpPr>
          <a:xfrm>
            <a:off x="2391572" y="424296"/>
            <a:ext cx="8271587" cy="6172200"/>
            <a:chOff x="9940213" y="14992350"/>
            <a:chExt cx="8271587" cy="6172200"/>
          </a:xfrm>
        </p:grpSpPr>
        <p:pic>
          <p:nvPicPr>
            <p:cNvPr id="6" name="Picture 2" descr="T:\01 SnA Clients\Aratana 6700\Creative\2282 ENTYCE MOA Visual\Capromorelin 19May14.jpg">
              <a:extLst>
                <a:ext uri="{FF2B5EF4-FFF2-40B4-BE49-F238E27FC236}">
                  <a16:creationId xmlns:a16="http://schemas.microsoft.com/office/drawing/2014/main" id="{C303190F-1C1E-9844-A1B9-9D94EB567D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85" t="3702" r="4858" b="5605"/>
            <a:stretch/>
          </p:blipFill>
          <p:spPr bwMode="auto">
            <a:xfrm>
              <a:off x="9940213" y="14992350"/>
              <a:ext cx="8271587" cy="617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030E8F-993C-DA4D-9E52-852262F36423}"/>
                </a:ext>
              </a:extLst>
            </p:cNvPr>
            <p:cNvSpPr txBox="1"/>
            <p:nvPr/>
          </p:nvSpPr>
          <p:spPr>
            <a:xfrm rot="16200000">
              <a:off x="16910931" y="19854155"/>
              <a:ext cx="2324739" cy="276999"/>
            </a:xfrm>
            <a:prstGeom prst="rect">
              <a:avLst/>
            </a:prstGeom>
            <a:noFill/>
          </p:spPr>
          <p:txBody>
            <a:bodyPr wrap="none" rtlCol="0">
              <a:spAutoFit/>
            </a:bodyPr>
            <a:lstStyle/>
            <a:p>
              <a:r>
                <a:rPr lang="en-US" sz="1200" dirty="0">
                  <a:solidFill>
                    <a:schemeClr val="bg1">
                      <a:lumMod val="75000"/>
                    </a:schemeClr>
                  </a:solidFill>
                </a:rPr>
                <a:t>© 2014 Aratana Therapeutics, Inc.</a:t>
              </a:r>
            </a:p>
          </p:txBody>
        </p:sp>
      </p:grpSp>
    </p:spTree>
    <p:extLst>
      <p:ext uri="{BB962C8B-B14F-4D97-AF65-F5344CB8AC3E}">
        <p14:creationId xmlns:p14="http://schemas.microsoft.com/office/powerpoint/2010/main" val="14518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AE468B92-350F-C94A-8267-2F2371AD78C4}"/>
              </a:ext>
            </a:extLst>
          </p:cNvPr>
          <p:cNvSpPr txBox="1"/>
          <p:nvPr/>
        </p:nvSpPr>
        <p:spPr>
          <a:xfrm>
            <a:off x="594977" y="1036254"/>
            <a:ext cx="4462261" cy="3759253"/>
          </a:xfrm>
          <a:prstGeom prst="rect">
            <a:avLst/>
          </a:prstGeom>
        </p:spPr>
        <p:txBody>
          <a:bodyPr vert="horz" lIns="91440" tIns="45720" rIns="91440" bIns="45720" rtlCol="0">
            <a:normAutofit fontScale="92500" lnSpcReduction="20000"/>
          </a:bodyPr>
          <a:lstStyle/>
          <a:p>
            <a:pPr>
              <a:lnSpc>
                <a:spcPct val="90000"/>
              </a:lnSpc>
              <a:spcBef>
                <a:spcPts val="1000"/>
              </a:spcBef>
              <a:buClr>
                <a:schemeClr val="accent1"/>
              </a:buClr>
              <a:buFont typeface="Wingdings 3" charset="2"/>
              <a:buChar char=""/>
            </a:pPr>
            <a:r>
              <a:rPr lang="en-US" b="1" dirty="0">
                <a:solidFill>
                  <a:schemeClr val="tx1">
                    <a:lumMod val="75000"/>
                    <a:lumOff val="25000"/>
                  </a:schemeClr>
                </a:solidFill>
              </a:rPr>
              <a:t>What we need to know about a compound before it becomes a marketed drug</a:t>
            </a:r>
          </a:p>
          <a:p>
            <a:pPr>
              <a:lnSpc>
                <a:spcPct val="90000"/>
              </a:lnSpc>
              <a:spcBef>
                <a:spcPts val="1000"/>
              </a:spcBef>
              <a:buClr>
                <a:schemeClr val="accent1"/>
              </a:buClr>
              <a:buFont typeface="Wingdings 3" charset="2"/>
              <a:buChar char=""/>
            </a:pPr>
            <a:endParaRPr lang="en-US" b="1"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dirty="0">
                <a:solidFill>
                  <a:schemeClr val="tx1">
                    <a:lumMod val="75000"/>
                    <a:lumOff val="25000"/>
                  </a:schemeClr>
                </a:solidFill>
              </a:rPr>
              <a:t>How it works: mechanism of action</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dirty="0">
                <a:solidFill>
                  <a:schemeClr val="tx1">
                    <a:lumMod val="75000"/>
                    <a:lumOff val="25000"/>
                  </a:schemeClr>
                </a:solidFill>
              </a:rPr>
              <a:t>Can the drug get to where it needs to go to cause an effect?</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dirty="0">
                <a:solidFill>
                  <a:schemeClr val="tx1">
                    <a:lumMod val="75000"/>
                    <a:lumOff val="25000"/>
                  </a:schemeClr>
                </a:solidFill>
              </a:rPr>
              <a:t>Should it be given IV, IM, SC or some other special way (i.e., into a joint)</a:t>
            </a:r>
          </a:p>
          <a:p>
            <a:pPr>
              <a:lnSpc>
                <a:spcPct val="90000"/>
              </a:lnSpc>
              <a:spcBef>
                <a:spcPts val="1000"/>
              </a:spcBef>
              <a:buClr>
                <a:schemeClr val="accent1"/>
              </a:buClr>
            </a:pPr>
            <a:endParaRPr lang="en-US"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dirty="0">
                <a:solidFill>
                  <a:srgbClr val="000000"/>
                </a:solidFill>
              </a:rPr>
              <a:t>Is there a way to make it easier to administer?</a:t>
            </a:r>
          </a:p>
          <a:p>
            <a:pPr>
              <a:lnSpc>
                <a:spcPct val="90000"/>
              </a:lnSpc>
              <a:spcBef>
                <a:spcPts val="1000"/>
              </a:spcBef>
              <a:buClr>
                <a:schemeClr val="accent1"/>
              </a:buClr>
              <a:buFont typeface="Wingdings 3" charset="2"/>
              <a:buChar char=""/>
            </a:pPr>
            <a:endParaRPr lang="en-US" sz="1200" dirty="0">
              <a:solidFill>
                <a:srgbClr val="000000"/>
              </a:solidFill>
            </a:endParaRPr>
          </a:p>
          <a:p>
            <a:pPr marL="285750" indent="-285750">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5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endParaRPr lang="en-US" sz="15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500" dirty="0">
              <a:solidFill>
                <a:schemeClr val="tx1">
                  <a:lumMod val="75000"/>
                  <a:lumOff val="25000"/>
                </a:schemeClr>
              </a:solidFill>
            </a:endParaRPr>
          </a:p>
        </p:txBody>
      </p:sp>
      <p:pic>
        <p:nvPicPr>
          <p:cNvPr id="1026" name="Picture 2" descr="22,882 Dog Medication Stock Photos, Pictures &amp; Royalty-Free Images - iStock">
            <a:extLst>
              <a:ext uri="{FF2B5EF4-FFF2-40B4-BE49-F238E27FC236}">
                <a16:creationId xmlns:a16="http://schemas.microsoft.com/office/drawing/2014/main" id="{72C8D519-98A3-2C47-B71C-54D022C1F7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8699" y="1008523"/>
            <a:ext cx="5631840" cy="3759253"/>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20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id="{AE468B92-350F-C94A-8267-2F2371AD78C4}"/>
              </a:ext>
            </a:extLst>
          </p:cNvPr>
          <p:cNvSpPr txBox="1"/>
          <p:nvPr/>
        </p:nvSpPr>
        <p:spPr>
          <a:xfrm>
            <a:off x="6803252" y="1139051"/>
            <a:ext cx="5310462" cy="4442197"/>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Font typeface="Wingdings 3" charset="2"/>
              <a:buChar char=""/>
            </a:pPr>
            <a:r>
              <a:rPr lang="en-US" sz="1700" b="1" dirty="0">
                <a:solidFill>
                  <a:srgbClr val="000000"/>
                </a:solidFill>
              </a:rPr>
              <a:t>What we need to know about a compound before it becomes a marketed drug</a:t>
            </a:r>
          </a:p>
          <a:p>
            <a:pPr>
              <a:lnSpc>
                <a:spcPct val="90000"/>
              </a:lnSpc>
              <a:spcBef>
                <a:spcPts val="1000"/>
              </a:spcBef>
              <a:buClr>
                <a:schemeClr val="accent1"/>
              </a:buClr>
              <a:buFont typeface="Wingdings 3" charset="2"/>
              <a:buChar char=""/>
            </a:pPr>
            <a:endParaRPr lang="en-US" sz="1700" b="1" dirty="0">
              <a:solidFill>
                <a:srgbClr val="000000"/>
              </a:solidFill>
            </a:endParaRPr>
          </a:p>
          <a:p>
            <a:pPr>
              <a:lnSpc>
                <a:spcPct val="90000"/>
              </a:lnSpc>
              <a:spcBef>
                <a:spcPts val="1000"/>
              </a:spcBef>
              <a:buClr>
                <a:schemeClr val="accent1"/>
              </a:buClr>
              <a:buFont typeface="Wingdings 3" charset="2"/>
              <a:buChar char=""/>
            </a:pPr>
            <a:endParaRPr lang="en-US" sz="1700" dirty="0">
              <a:solidFill>
                <a:srgbClr val="000000"/>
              </a:solidFill>
            </a:endParaRPr>
          </a:p>
          <a:p>
            <a:pPr marL="285750" indent="-285750">
              <a:lnSpc>
                <a:spcPct val="90000"/>
              </a:lnSpc>
              <a:spcBef>
                <a:spcPts val="1000"/>
              </a:spcBef>
              <a:buClr>
                <a:schemeClr val="accent1"/>
              </a:buClr>
              <a:buFont typeface="Wingdings 3" charset="2"/>
              <a:buChar char=""/>
            </a:pPr>
            <a:r>
              <a:rPr lang="en-US" sz="1700" dirty="0">
                <a:solidFill>
                  <a:srgbClr val="000000"/>
                </a:solidFill>
              </a:rPr>
              <a:t>How is it changed in the body?</a:t>
            </a:r>
          </a:p>
          <a:p>
            <a:pPr marL="285750" indent="-285750">
              <a:lnSpc>
                <a:spcPct val="90000"/>
              </a:lnSpc>
              <a:spcBef>
                <a:spcPts val="1000"/>
              </a:spcBef>
              <a:buClr>
                <a:schemeClr val="accent1"/>
              </a:buClr>
              <a:buFont typeface="Wingdings 3" charset="2"/>
              <a:buChar char=""/>
            </a:pPr>
            <a:endParaRPr lang="en-US" sz="1700" dirty="0">
              <a:solidFill>
                <a:srgbClr val="000000"/>
              </a:solidFill>
            </a:endParaRPr>
          </a:p>
          <a:p>
            <a:pPr marL="285750" indent="-285750">
              <a:lnSpc>
                <a:spcPct val="90000"/>
              </a:lnSpc>
              <a:spcBef>
                <a:spcPts val="1000"/>
              </a:spcBef>
              <a:buClr>
                <a:schemeClr val="accent1"/>
              </a:buClr>
              <a:buFont typeface="Wingdings 3" charset="2"/>
              <a:buChar char=""/>
            </a:pPr>
            <a:r>
              <a:rPr lang="en-US" sz="1700" dirty="0">
                <a:solidFill>
                  <a:srgbClr val="000000"/>
                </a:solidFill>
              </a:rPr>
              <a:t>How is it removed or inactivated from/in the body?</a:t>
            </a:r>
          </a:p>
          <a:p>
            <a:pPr marL="285750" indent="-285750">
              <a:lnSpc>
                <a:spcPct val="90000"/>
              </a:lnSpc>
              <a:spcBef>
                <a:spcPts val="1000"/>
              </a:spcBef>
              <a:buClr>
                <a:schemeClr val="accent1"/>
              </a:buClr>
              <a:buFont typeface="Wingdings 3" charset="2"/>
              <a:buChar char=""/>
            </a:pPr>
            <a:endParaRPr lang="en-US" sz="1700" dirty="0">
              <a:solidFill>
                <a:srgbClr val="000000"/>
              </a:solidFill>
            </a:endParaRPr>
          </a:p>
          <a:p>
            <a:pPr marL="285750" indent="-285750">
              <a:lnSpc>
                <a:spcPct val="90000"/>
              </a:lnSpc>
              <a:spcBef>
                <a:spcPts val="1000"/>
              </a:spcBef>
              <a:buClr>
                <a:schemeClr val="accent1"/>
              </a:buClr>
              <a:buFont typeface="Wingdings 3" charset="2"/>
              <a:buChar char=""/>
            </a:pPr>
            <a:r>
              <a:rPr lang="en-US" sz="1700" dirty="0">
                <a:solidFill>
                  <a:srgbClr val="000000"/>
                </a:solidFill>
              </a:rPr>
              <a:t>How long does it have to stick around to have an effect?</a:t>
            </a:r>
          </a:p>
          <a:p>
            <a:pPr marL="285750" indent="-285750">
              <a:lnSpc>
                <a:spcPct val="90000"/>
              </a:lnSpc>
              <a:spcBef>
                <a:spcPts val="1000"/>
              </a:spcBef>
              <a:buClr>
                <a:schemeClr val="accent1"/>
              </a:buClr>
              <a:buFont typeface="Wingdings 3" charset="2"/>
              <a:buChar char=""/>
            </a:pPr>
            <a:endParaRPr lang="en-US" sz="1700" dirty="0">
              <a:solidFill>
                <a:srgbClr val="000000"/>
              </a:solidFill>
            </a:endParaRPr>
          </a:p>
          <a:p>
            <a:pPr marL="285750" indent="-285750">
              <a:lnSpc>
                <a:spcPct val="90000"/>
              </a:lnSpc>
              <a:spcBef>
                <a:spcPts val="1000"/>
              </a:spcBef>
              <a:buClr>
                <a:schemeClr val="accent1"/>
              </a:buClr>
              <a:buFont typeface="Wingdings 3" charset="2"/>
              <a:buChar char=""/>
            </a:pPr>
            <a:r>
              <a:rPr lang="en-US" sz="1700" dirty="0">
                <a:solidFill>
                  <a:srgbClr val="000000"/>
                </a:solidFill>
              </a:rPr>
              <a:t>What is the relationship between the dose and the effect?</a:t>
            </a:r>
          </a:p>
          <a:p>
            <a:pPr marL="285750" indent="-285750">
              <a:lnSpc>
                <a:spcPct val="90000"/>
              </a:lnSpc>
              <a:spcBef>
                <a:spcPts val="1000"/>
              </a:spcBef>
              <a:buClr>
                <a:schemeClr val="accent1"/>
              </a:buClr>
              <a:buFont typeface="Wingdings 3" charset="2"/>
              <a:buChar char=""/>
            </a:pPr>
            <a:endParaRPr lang="en-US" sz="1700" dirty="0">
              <a:solidFill>
                <a:srgbClr val="000000"/>
              </a:solidFill>
            </a:endParaRPr>
          </a:p>
          <a:p>
            <a:pPr marL="285750" indent="-285750">
              <a:lnSpc>
                <a:spcPct val="90000"/>
              </a:lnSpc>
              <a:spcBef>
                <a:spcPts val="1000"/>
              </a:spcBef>
              <a:buClr>
                <a:schemeClr val="accent1"/>
              </a:buClr>
              <a:buFont typeface="Wingdings 3" charset="2"/>
              <a:buChar char=""/>
            </a:pPr>
            <a:endParaRPr lang="en-US" sz="1100" dirty="0">
              <a:solidFill>
                <a:srgbClr val="000000"/>
              </a:solidFill>
            </a:endParaRPr>
          </a:p>
          <a:p>
            <a:pPr>
              <a:lnSpc>
                <a:spcPct val="90000"/>
              </a:lnSpc>
              <a:spcBef>
                <a:spcPts val="1000"/>
              </a:spcBef>
              <a:buClr>
                <a:schemeClr val="accent1"/>
              </a:buClr>
              <a:buFont typeface="Wingdings 3" charset="2"/>
              <a:buChar char=""/>
            </a:pPr>
            <a:endParaRPr lang="en-US" sz="1100" dirty="0">
              <a:solidFill>
                <a:srgbClr val="000000"/>
              </a:solidFill>
            </a:endParaRPr>
          </a:p>
          <a:p>
            <a:pPr marL="285750" indent="-285750">
              <a:lnSpc>
                <a:spcPct val="90000"/>
              </a:lnSpc>
              <a:spcBef>
                <a:spcPts val="1000"/>
              </a:spcBef>
              <a:buClr>
                <a:schemeClr val="accent1"/>
              </a:buClr>
              <a:buFont typeface="Wingdings 3" charset="2"/>
              <a:buChar char=""/>
            </a:pPr>
            <a:endParaRPr lang="en-US" sz="1100" dirty="0">
              <a:solidFill>
                <a:srgbClr val="000000"/>
              </a:solidFill>
            </a:endParaRPr>
          </a:p>
          <a:p>
            <a:pPr>
              <a:lnSpc>
                <a:spcPct val="90000"/>
              </a:lnSpc>
              <a:spcBef>
                <a:spcPts val="1000"/>
              </a:spcBef>
              <a:buClr>
                <a:schemeClr val="accent1"/>
              </a:buClr>
              <a:buFont typeface="Wingdings 3" charset="2"/>
              <a:buChar char=""/>
            </a:pPr>
            <a:endParaRPr lang="en-US" sz="1100" dirty="0">
              <a:solidFill>
                <a:srgbClr val="000000"/>
              </a:solidFill>
            </a:endParaRPr>
          </a:p>
        </p:txBody>
      </p:sp>
      <p:pic>
        <p:nvPicPr>
          <p:cNvPr id="2050" name="Picture 2" descr="Applications of the pharmacokinetic/pharmacodynamic (PK/PD) analysis of  antimicrobial agents">
            <a:extLst>
              <a:ext uri="{FF2B5EF4-FFF2-40B4-BE49-F238E27FC236}">
                <a16:creationId xmlns:a16="http://schemas.microsoft.com/office/drawing/2014/main" id="{0DCEB7FC-3D8F-DE46-BC08-89E02F1E66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072" y="1640733"/>
            <a:ext cx="4653201" cy="286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4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AE468B92-350F-C94A-8267-2F2371AD78C4}"/>
              </a:ext>
            </a:extLst>
          </p:cNvPr>
          <p:cNvSpPr txBox="1"/>
          <p:nvPr/>
        </p:nvSpPr>
        <p:spPr>
          <a:xfrm>
            <a:off x="676747" y="533269"/>
            <a:ext cx="6910596"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dirty="0">
                <a:solidFill>
                  <a:schemeClr val="tx1">
                    <a:lumMod val="75000"/>
                    <a:lumOff val="25000"/>
                  </a:schemeClr>
                </a:solidFill>
              </a:rPr>
              <a:t>What we need to know about a compound before it becomes a marketed drug</a:t>
            </a:r>
          </a:p>
          <a:p>
            <a:pPr>
              <a:lnSpc>
                <a:spcPct val="90000"/>
              </a:lnSpc>
              <a:spcBef>
                <a:spcPts val="1000"/>
              </a:spcBef>
              <a:buClr>
                <a:schemeClr val="accent1"/>
              </a:buClr>
              <a:buFont typeface="Wingdings 3" charset="2"/>
              <a:buChar char=""/>
            </a:pPr>
            <a:endParaRPr lang="en-US" sz="1600" b="1"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Does it have unwanted side effects?</a:t>
            </a:r>
          </a:p>
          <a:p>
            <a:pPr marL="285750" indent="-285750">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What is the risk/benefit of the drug?</a:t>
            </a:r>
          </a:p>
          <a:p>
            <a:pPr marL="285750" indent="-285750">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Does it do what we want it to do well enough to be useful?</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Will it work in more than one species?</a:t>
            </a:r>
          </a:p>
          <a:p>
            <a:pPr>
              <a:lnSpc>
                <a:spcPct val="90000"/>
              </a:lnSpc>
              <a:spcBef>
                <a:spcPts val="1000"/>
              </a:spcBef>
              <a:buClr>
                <a:schemeClr val="accent1"/>
              </a:buClr>
              <a:buFont typeface="Wingdings 3" charset="2"/>
              <a:buChar char=""/>
            </a:pPr>
            <a:endParaRPr lang="en-US" sz="13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endParaRPr lang="en-US" sz="13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300" dirty="0">
              <a:solidFill>
                <a:schemeClr val="tx1">
                  <a:lumMod val="75000"/>
                  <a:lumOff val="25000"/>
                </a:schemeClr>
              </a:solidFill>
            </a:endParaRPr>
          </a:p>
        </p:txBody>
      </p:sp>
      <p:sp>
        <p:nvSpPr>
          <p:cNvPr id="10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PuriShield Wound Spray for Horses &amp; Cats | Farnam">
            <a:extLst>
              <a:ext uri="{FF2B5EF4-FFF2-40B4-BE49-F238E27FC236}">
                <a16:creationId xmlns:a16="http://schemas.microsoft.com/office/drawing/2014/main" id="{6B5DC6C4-04E5-6C4B-AD9C-FBE414205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420" y="4154557"/>
            <a:ext cx="7946571" cy="241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9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467C-91EC-0741-A72C-8800204568A6}"/>
              </a:ext>
            </a:extLst>
          </p:cNvPr>
          <p:cNvSpPr txBox="1"/>
          <p:nvPr/>
        </p:nvSpPr>
        <p:spPr>
          <a:xfrm>
            <a:off x="2319867" y="905934"/>
            <a:ext cx="7679267" cy="4801314"/>
          </a:xfrm>
          <a:prstGeom prst="rect">
            <a:avLst/>
          </a:prstGeom>
          <a:noFill/>
        </p:spPr>
        <p:txBody>
          <a:bodyPr wrap="square" rtlCol="0">
            <a:spAutoFit/>
          </a:bodyPr>
          <a:lstStyle/>
          <a:p>
            <a:r>
              <a:rPr lang="en-US" b="1" i="1" dirty="0"/>
              <a:t>Let’s give it to mice and see if they eat more! </a:t>
            </a:r>
          </a:p>
          <a:p>
            <a:endParaRPr lang="en-US" dirty="0"/>
          </a:p>
          <a:p>
            <a:r>
              <a:rPr lang="en-US" dirty="0"/>
              <a:t>Questions an animal scientist could help answer:</a:t>
            </a:r>
          </a:p>
          <a:p>
            <a:endParaRPr lang="en-US" dirty="0"/>
          </a:p>
          <a:p>
            <a:pPr marL="285750" indent="-285750">
              <a:buFont typeface="Arial" panose="020B0604020202020204" pitchFamily="34" charset="0"/>
              <a:buChar char="•"/>
            </a:pPr>
            <a:r>
              <a:rPr lang="en-US" dirty="0"/>
              <a:t>What breed of mice?</a:t>
            </a:r>
          </a:p>
          <a:p>
            <a:pPr marL="285750" indent="-285750">
              <a:buFont typeface="Arial" panose="020B0604020202020204" pitchFamily="34" charset="0"/>
              <a:buChar char="•"/>
            </a:pPr>
            <a:r>
              <a:rPr lang="en-US" dirty="0"/>
              <a:t>Kept under what conditions?</a:t>
            </a:r>
          </a:p>
          <a:p>
            <a:pPr marL="285750" indent="-285750">
              <a:buFont typeface="Arial" panose="020B0604020202020204" pitchFamily="34" charset="0"/>
              <a:buChar char="•"/>
            </a:pPr>
            <a:r>
              <a:rPr lang="en-US" dirty="0"/>
              <a:t>How many mice?</a:t>
            </a:r>
          </a:p>
          <a:p>
            <a:pPr marL="285750" indent="-285750">
              <a:buFont typeface="Arial" panose="020B0604020202020204" pitchFamily="34" charset="0"/>
              <a:buChar char="•"/>
            </a:pPr>
            <a:r>
              <a:rPr lang="en-US" dirty="0"/>
              <a:t>Over what period of time?</a:t>
            </a:r>
          </a:p>
          <a:p>
            <a:pPr marL="285750" indent="-285750">
              <a:buFont typeface="Arial" panose="020B0604020202020204" pitchFamily="34" charset="0"/>
              <a:buChar char="•"/>
            </a:pPr>
            <a:r>
              <a:rPr lang="en-US" dirty="0"/>
              <a:t>What else should we measure?</a:t>
            </a:r>
          </a:p>
          <a:p>
            <a:pPr marL="285750" indent="-285750">
              <a:buFont typeface="Arial" panose="020B0604020202020204" pitchFamily="34" charset="0"/>
              <a:buChar char="•"/>
            </a:pPr>
            <a:r>
              <a:rPr lang="en-US" dirty="0"/>
              <a:t>How should we give the drug?</a:t>
            </a:r>
          </a:p>
          <a:p>
            <a:pPr marL="285750" indent="-285750">
              <a:buFont typeface="Arial" panose="020B0604020202020204" pitchFamily="34" charset="0"/>
              <a:buChar char="•"/>
            </a:pPr>
            <a:r>
              <a:rPr lang="en-US" dirty="0"/>
              <a:t>What dose? </a:t>
            </a:r>
          </a:p>
          <a:p>
            <a:endParaRPr lang="en-US" dirty="0"/>
          </a:p>
          <a:p>
            <a:r>
              <a:rPr lang="en-US" dirty="0"/>
              <a:t>And if your first experiments don’t show an increase in appetite, what would you change in subsequent experiments?</a:t>
            </a:r>
          </a:p>
          <a:p>
            <a:endParaRPr lang="en-US" dirty="0"/>
          </a:p>
          <a:p>
            <a:endParaRPr lang="en-US" dirty="0"/>
          </a:p>
          <a:p>
            <a:endParaRPr lang="en-US" dirty="0"/>
          </a:p>
        </p:txBody>
      </p:sp>
      <p:pic>
        <p:nvPicPr>
          <p:cNvPr id="4098" name="Picture 2" descr="Pest advice for controlling Mice">
            <a:extLst>
              <a:ext uri="{FF2B5EF4-FFF2-40B4-BE49-F238E27FC236}">
                <a16:creationId xmlns:a16="http://schemas.microsoft.com/office/drawing/2014/main" id="{A492BF83-7A3B-5C45-873B-4C75F3FA9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265" y="1894115"/>
            <a:ext cx="41021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8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2186441" y="1073452"/>
            <a:ext cx="6141130" cy="5011661"/>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400" b="1" i="1" dirty="0">
                <a:solidFill>
                  <a:schemeClr val="tx1">
                    <a:lumMod val="75000"/>
                    <a:lumOff val="25000"/>
                  </a:schemeClr>
                </a:solidFill>
              </a:rPr>
              <a:t>The mice eat more and the drug appears safe given orally- hurrah! Now what?</a:t>
            </a: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400" dirty="0">
                <a:solidFill>
                  <a:schemeClr val="tx1">
                    <a:lumMod val="75000"/>
                    <a:lumOff val="25000"/>
                  </a:schemeClr>
                </a:solidFill>
              </a:rPr>
              <a:t>Questions an animal scientist could help answer:</a:t>
            </a: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Does it work in dogs?</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Kept under what conditions?</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How many dogs?</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Over what period of time?</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What else should we measure?</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How should we give the drug?</a:t>
            </a:r>
          </a:p>
          <a:p>
            <a:pPr marL="285750" indent="-285750">
              <a:lnSpc>
                <a:spcPct val="90000"/>
              </a:lnSpc>
              <a:spcBef>
                <a:spcPts val="1000"/>
              </a:spcBef>
              <a:buClr>
                <a:schemeClr val="accent1"/>
              </a:buClr>
              <a:buFont typeface="Wingdings 3" charset="2"/>
              <a:buChar char=""/>
            </a:pPr>
            <a:r>
              <a:rPr lang="en-US" sz="1400" dirty="0">
                <a:solidFill>
                  <a:schemeClr val="tx1">
                    <a:lumMod val="75000"/>
                    <a:lumOff val="25000"/>
                  </a:schemeClr>
                </a:solidFill>
              </a:rPr>
              <a:t>What dose? </a:t>
            </a: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400" dirty="0">
                <a:solidFill>
                  <a:schemeClr val="tx1">
                    <a:lumMod val="75000"/>
                    <a:lumOff val="25000"/>
                  </a:schemeClr>
                </a:solidFill>
              </a:rPr>
              <a:t>And if your first experiments don’t show an increase in appetite, what would you change in subsequent experiments?</a:t>
            </a:r>
          </a:p>
          <a:p>
            <a:pPr>
              <a:lnSpc>
                <a:spcPct val="90000"/>
              </a:lnSpc>
              <a:spcBef>
                <a:spcPts val="1000"/>
              </a:spcBef>
              <a:buClr>
                <a:schemeClr val="accent1"/>
              </a:buClr>
              <a:buFont typeface="Wingdings 3" charset="2"/>
              <a:buChar char=""/>
            </a:pPr>
            <a:endParaRPr lang="en-US" sz="11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1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100" dirty="0">
              <a:solidFill>
                <a:schemeClr val="tx1">
                  <a:lumMod val="75000"/>
                  <a:lumOff val="25000"/>
                </a:schemeClr>
              </a:solidFill>
            </a:endParaRPr>
          </a:p>
        </p:txBody>
      </p:sp>
      <p:pic>
        <p:nvPicPr>
          <p:cNvPr id="5122" name="Picture 2" descr="26,596 Dog Eating Photos - Free &amp; Royalty-Free Stock Photos from Dreamstime">
            <a:extLst>
              <a:ext uri="{FF2B5EF4-FFF2-40B4-BE49-F238E27FC236}">
                <a16:creationId xmlns:a16="http://schemas.microsoft.com/office/drawing/2014/main" id="{3237564C-44EE-BF4A-B76B-D063F1951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28681" y="1888340"/>
            <a:ext cx="3803442" cy="280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descr="A picture containing outdoor, person, red&#10;&#10;Description automatically generated">
            <a:extLst>
              <a:ext uri="{FF2B5EF4-FFF2-40B4-BE49-F238E27FC236}">
                <a16:creationId xmlns:a16="http://schemas.microsoft.com/office/drawing/2014/main" id="{5ED717F3-369B-5748-8828-9059BF71E05C}"/>
              </a:ext>
            </a:extLst>
          </p:cNvPr>
          <p:cNvPicPr>
            <a:picLocks noGrp="1" noChangeAspect="1"/>
          </p:cNvPicPr>
          <p:nvPr>
            <p:ph type="pic" idx="1"/>
          </p:nvPr>
        </p:nvPicPr>
        <p:blipFill rotWithShape="1">
          <a:blip r:embed="rId2"/>
          <a:srcRect l="13828" r="13830" b="2"/>
          <a:stretch/>
        </p:blipFill>
        <p:spPr>
          <a:xfrm>
            <a:off x="22374" y="847095"/>
            <a:ext cx="7574440"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4B7EA19-BE5F-5246-BA9E-686FCA816011}"/>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My journey</a:t>
            </a:r>
          </a:p>
        </p:txBody>
      </p:sp>
      <p:sp>
        <p:nvSpPr>
          <p:cNvPr id="4" name="Text Placeholder 3">
            <a:extLst>
              <a:ext uri="{FF2B5EF4-FFF2-40B4-BE49-F238E27FC236}">
                <a16:creationId xmlns:a16="http://schemas.microsoft.com/office/drawing/2014/main" id="{6010F7B8-64DE-5A49-AB2C-596877A3833A}"/>
              </a:ext>
            </a:extLst>
          </p:cNvPr>
          <p:cNvSpPr>
            <a:spLocks noGrp="1"/>
          </p:cNvSpPr>
          <p:nvPr>
            <p:ph type="body" sz="half" idx="2"/>
          </p:nvPr>
        </p:nvSpPr>
        <p:spPr>
          <a:xfrm>
            <a:off x="7860770" y="2017668"/>
            <a:ext cx="3750205" cy="3857816"/>
          </a:xfrm>
        </p:spPr>
        <p:txBody>
          <a:bodyPr vert="horz" lIns="91440" tIns="45720" rIns="91440" bIns="45720" rtlCol="0">
            <a:normAutofit/>
          </a:bodyPr>
          <a:lstStyle/>
          <a:p>
            <a:pPr>
              <a:buFont typeface="Wingdings 3" charset="2"/>
              <a:buChar char=""/>
            </a:pPr>
            <a:endParaRPr lang="en-US" sz="2000" dirty="0">
              <a:solidFill>
                <a:schemeClr val="tx1">
                  <a:lumMod val="95000"/>
                  <a:lumOff val="5000"/>
                </a:schemeClr>
              </a:solidFill>
            </a:endParaRPr>
          </a:p>
        </p:txBody>
      </p:sp>
      <p:sp>
        <p:nvSpPr>
          <p:cNvPr id="3" name="Rectangle 2">
            <a:extLst>
              <a:ext uri="{FF2B5EF4-FFF2-40B4-BE49-F238E27FC236}">
                <a16:creationId xmlns:a16="http://schemas.microsoft.com/office/drawing/2014/main" id="{BD1592F0-7E79-604B-84B8-51AFE2FC1E7F}"/>
              </a:ext>
            </a:extLst>
          </p:cNvPr>
          <p:cNvSpPr/>
          <p:nvPr/>
        </p:nvSpPr>
        <p:spPr>
          <a:xfrm>
            <a:off x="6988742" y="1835503"/>
            <a:ext cx="486864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Lady Cow Vet</a:t>
            </a:r>
          </a:p>
        </p:txBody>
      </p:sp>
    </p:spTree>
    <p:extLst>
      <p:ext uri="{BB962C8B-B14F-4D97-AF65-F5344CB8AC3E}">
        <p14:creationId xmlns:p14="http://schemas.microsoft.com/office/powerpoint/2010/main" val="254112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467C-91EC-0741-A72C-8800204568A6}"/>
              </a:ext>
            </a:extLst>
          </p:cNvPr>
          <p:cNvSpPr txBox="1"/>
          <p:nvPr/>
        </p:nvSpPr>
        <p:spPr>
          <a:xfrm>
            <a:off x="2319867" y="905934"/>
            <a:ext cx="9055605" cy="4524315"/>
          </a:xfrm>
          <a:prstGeom prst="rect">
            <a:avLst/>
          </a:prstGeom>
          <a:noFill/>
        </p:spPr>
        <p:txBody>
          <a:bodyPr wrap="square" rtlCol="0">
            <a:spAutoFit/>
          </a:bodyPr>
          <a:lstStyle/>
          <a:p>
            <a:r>
              <a:rPr lang="en-US" b="1" i="1" dirty="0"/>
              <a:t>The dogs eat more and the drug appears safe given orally- hurrah! Now what?</a:t>
            </a:r>
          </a:p>
          <a:p>
            <a:endParaRPr lang="en-US" dirty="0"/>
          </a:p>
          <a:p>
            <a:r>
              <a:rPr lang="en-US" dirty="0"/>
              <a:t>Questions an animal scientist could help answer:</a:t>
            </a:r>
          </a:p>
          <a:p>
            <a:endParaRPr lang="en-US" dirty="0"/>
          </a:p>
          <a:p>
            <a:pPr marL="285750" indent="-285750">
              <a:buFont typeface="Arial" panose="020B0604020202020204" pitchFamily="34" charset="0"/>
              <a:buChar char="•"/>
            </a:pPr>
            <a:r>
              <a:rPr lang="en-US" dirty="0"/>
              <a:t>What is the relationship between drug level in the blood, and the increased appetite?</a:t>
            </a:r>
          </a:p>
          <a:p>
            <a:endParaRPr lang="en-US" dirty="0"/>
          </a:p>
          <a:p>
            <a:pPr marL="285750" indent="-285750">
              <a:buFont typeface="Arial" panose="020B0604020202020204" pitchFamily="34" charset="0"/>
              <a:buChar char="•"/>
            </a:pPr>
            <a:r>
              <a:rPr lang="en-US" dirty="0"/>
              <a:t>What should the dosing interval be – once a day, twice a day?</a:t>
            </a:r>
          </a:p>
          <a:p>
            <a:endParaRPr lang="en-US" dirty="0"/>
          </a:p>
          <a:p>
            <a:pPr marL="285750" indent="-285750">
              <a:buFont typeface="Arial" panose="020B0604020202020204" pitchFamily="34" charset="0"/>
              <a:buChar char="•"/>
            </a:pPr>
            <a:r>
              <a:rPr lang="en-US" dirty="0"/>
              <a:t>Can it be given at a reasonable dose volume?</a:t>
            </a:r>
          </a:p>
          <a:p>
            <a:endParaRPr lang="en-US" dirty="0"/>
          </a:p>
          <a:p>
            <a:pPr marL="285750" indent="-285750">
              <a:buFont typeface="Arial" panose="020B0604020202020204" pitchFamily="34" charset="0"/>
              <a:buChar char="•"/>
            </a:pPr>
            <a:r>
              <a:rPr lang="en-US" dirty="0"/>
              <a:t>Do the dogs like it or spit it out? What can we do about that?</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9268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1683956" y="585794"/>
            <a:ext cx="5290851" cy="5736728"/>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i="1" dirty="0">
                <a:solidFill>
                  <a:srgbClr val="000000"/>
                </a:solidFill>
              </a:rPr>
              <a:t>The dogs eat more and the drug appears safe given orally- hurrah! Now what?</a:t>
            </a:r>
          </a:p>
          <a:p>
            <a:pPr>
              <a:lnSpc>
                <a:spcPct val="90000"/>
              </a:lnSpc>
              <a:spcBef>
                <a:spcPts val="1000"/>
              </a:spcBef>
              <a:buClr>
                <a:schemeClr val="accent1"/>
              </a:buClr>
              <a:buFont typeface="Wingdings 3" charset="2"/>
              <a:buChar char=""/>
            </a:pPr>
            <a:endParaRPr lang="en-US" sz="1600" dirty="0">
              <a:solidFill>
                <a:srgbClr val="000000"/>
              </a:solidFill>
            </a:endParaRPr>
          </a:p>
          <a:p>
            <a:pPr>
              <a:lnSpc>
                <a:spcPct val="90000"/>
              </a:lnSpc>
              <a:spcBef>
                <a:spcPts val="1000"/>
              </a:spcBef>
              <a:buClr>
                <a:schemeClr val="accent1"/>
              </a:buClr>
              <a:buFont typeface="Wingdings 3" charset="2"/>
              <a:buChar char=""/>
            </a:pPr>
            <a:endParaRPr lang="en-US" sz="1600" dirty="0">
              <a:solidFill>
                <a:srgbClr val="000000"/>
              </a:solidFill>
            </a:endParaRPr>
          </a:p>
          <a:p>
            <a:pPr marL="285750" indent="-285750">
              <a:lnSpc>
                <a:spcPct val="90000"/>
              </a:lnSpc>
              <a:spcBef>
                <a:spcPts val="1000"/>
              </a:spcBef>
              <a:buClr>
                <a:schemeClr val="accent1"/>
              </a:buClr>
              <a:buFont typeface="Wingdings 3" charset="2"/>
              <a:buChar char=""/>
            </a:pPr>
            <a:r>
              <a:rPr lang="en-US" sz="1600" dirty="0">
                <a:solidFill>
                  <a:srgbClr val="000000"/>
                </a:solidFill>
              </a:rPr>
              <a:t>What other things should we be measuring to evaluate safety?</a:t>
            </a:r>
          </a:p>
          <a:p>
            <a:pPr>
              <a:lnSpc>
                <a:spcPct val="90000"/>
              </a:lnSpc>
              <a:spcBef>
                <a:spcPts val="1000"/>
              </a:spcBef>
              <a:buClr>
                <a:schemeClr val="accent1"/>
              </a:buClr>
              <a:buFont typeface="Wingdings 3" charset="2"/>
              <a:buChar char=""/>
            </a:pPr>
            <a:endParaRPr lang="en-US" sz="1600" dirty="0">
              <a:solidFill>
                <a:srgbClr val="000000"/>
              </a:solidFill>
            </a:endParaRPr>
          </a:p>
          <a:p>
            <a:pPr marL="285750" indent="-285750">
              <a:lnSpc>
                <a:spcPct val="90000"/>
              </a:lnSpc>
              <a:spcBef>
                <a:spcPts val="1000"/>
              </a:spcBef>
              <a:buClr>
                <a:schemeClr val="accent1"/>
              </a:buClr>
              <a:buFont typeface="Wingdings 3" charset="2"/>
              <a:buChar char=""/>
            </a:pPr>
            <a:r>
              <a:rPr lang="en-US" sz="1600" dirty="0">
                <a:solidFill>
                  <a:srgbClr val="000000"/>
                </a:solidFill>
              </a:rPr>
              <a:t>If it works in laboratory dogs, how likely is it to work in pet dogs of different sizes and breeds?</a:t>
            </a:r>
          </a:p>
          <a:p>
            <a:pPr>
              <a:lnSpc>
                <a:spcPct val="90000"/>
              </a:lnSpc>
              <a:spcBef>
                <a:spcPts val="1000"/>
              </a:spcBef>
              <a:buClr>
                <a:schemeClr val="accent1"/>
              </a:buClr>
              <a:buFont typeface="Wingdings 3" charset="2"/>
              <a:buChar char=""/>
            </a:pPr>
            <a:endParaRPr lang="en-US" sz="1600" dirty="0">
              <a:solidFill>
                <a:srgbClr val="000000"/>
              </a:solidFill>
            </a:endParaRPr>
          </a:p>
          <a:p>
            <a:pPr marL="285750" indent="-285750">
              <a:lnSpc>
                <a:spcPct val="90000"/>
              </a:lnSpc>
              <a:spcBef>
                <a:spcPts val="1000"/>
              </a:spcBef>
              <a:buClr>
                <a:schemeClr val="accent1"/>
              </a:buClr>
              <a:buFont typeface="Wingdings 3" charset="2"/>
              <a:buChar char=""/>
            </a:pPr>
            <a:r>
              <a:rPr lang="en-US" sz="1600" dirty="0">
                <a:solidFill>
                  <a:srgbClr val="000000"/>
                </a:solidFill>
              </a:rPr>
              <a:t>What effect does it have on growth hormone and IGF-1 and how might that impact safety?</a:t>
            </a:r>
          </a:p>
          <a:p>
            <a:pPr>
              <a:lnSpc>
                <a:spcPct val="90000"/>
              </a:lnSpc>
              <a:spcBef>
                <a:spcPts val="1000"/>
              </a:spcBef>
              <a:buClr>
                <a:schemeClr val="accent1"/>
              </a:buClr>
              <a:buFont typeface="Wingdings 3" charset="2"/>
              <a:buChar char=""/>
            </a:pPr>
            <a:endParaRPr lang="en-US" sz="1600" dirty="0">
              <a:solidFill>
                <a:srgbClr val="000000"/>
              </a:solidFill>
            </a:endParaRPr>
          </a:p>
          <a:p>
            <a:pPr marL="285750" indent="-285750">
              <a:lnSpc>
                <a:spcPct val="90000"/>
              </a:lnSpc>
              <a:spcBef>
                <a:spcPts val="1000"/>
              </a:spcBef>
              <a:buClr>
                <a:schemeClr val="accent1"/>
              </a:buClr>
              <a:buFont typeface="Wingdings 3" charset="2"/>
              <a:buChar char=""/>
            </a:pPr>
            <a:r>
              <a:rPr lang="en-US" sz="1600" dirty="0">
                <a:solidFill>
                  <a:srgbClr val="000000"/>
                </a:solidFill>
              </a:rPr>
              <a:t>Once you stop administering it, does the appetite decrease? If so, how soon?</a:t>
            </a:r>
          </a:p>
          <a:p>
            <a:pPr>
              <a:lnSpc>
                <a:spcPct val="90000"/>
              </a:lnSpc>
              <a:spcBef>
                <a:spcPts val="1000"/>
              </a:spcBef>
              <a:buClr>
                <a:schemeClr val="accent1"/>
              </a:buClr>
              <a:buFont typeface="Wingdings 3" charset="2"/>
              <a:buChar char=""/>
            </a:pPr>
            <a:endParaRPr lang="en-US" sz="1100" dirty="0">
              <a:solidFill>
                <a:srgbClr val="000000"/>
              </a:solidFill>
            </a:endParaRPr>
          </a:p>
          <a:p>
            <a:pPr>
              <a:lnSpc>
                <a:spcPct val="90000"/>
              </a:lnSpc>
              <a:spcBef>
                <a:spcPts val="1000"/>
              </a:spcBef>
              <a:buClr>
                <a:schemeClr val="accent1"/>
              </a:buClr>
              <a:buFont typeface="Wingdings 3" charset="2"/>
              <a:buChar char=""/>
            </a:pPr>
            <a:endParaRPr lang="en-US" sz="1100" dirty="0">
              <a:solidFill>
                <a:srgbClr val="000000"/>
              </a:solidFill>
            </a:endParaRPr>
          </a:p>
        </p:txBody>
      </p:sp>
      <p:pic>
        <p:nvPicPr>
          <p:cNvPr id="6146" name="Picture 2" descr="Discover The 10 Best Dog Breeds to Own | GoMine">
            <a:extLst>
              <a:ext uri="{FF2B5EF4-FFF2-40B4-BE49-F238E27FC236}">
                <a16:creationId xmlns:a16="http://schemas.microsoft.com/office/drawing/2014/main" id="{F05D3175-92E2-8049-9DBF-0FF10349A6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4099" y="395927"/>
            <a:ext cx="4869998" cy="259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61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2099864" y="611705"/>
            <a:ext cx="7322546" cy="348490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i="1" dirty="0">
                <a:solidFill>
                  <a:schemeClr val="tx1">
                    <a:lumMod val="75000"/>
                    <a:lumOff val="25000"/>
                  </a:schemeClr>
                </a:solidFill>
              </a:rPr>
              <a:t>The dogs eat more, they like the new flavored liquid, the effect appears to remain stable, dogs gain some weight, and it appears safe.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Questions an animal scientist could help answer:</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How should we design the first pilot study in client owned dogs with reduced appetite? How shall we measure appetite?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What patients should we include? Exclude?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How do we find veterinary clinics that might want to help us test the drug?</a:t>
            </a: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400" dirty="0">
              <a:solidFill>
                <a:schemeClr val="tx1">
                  <a:lumMod val="75000"/>
                  <a:lumOff val="25000"/>
                </a:schemeClr>
              </a:solidFill>
            </a:endParaRPr>
          </a:p>
        </p:txBody>
      </p:sp>
      <p:pic>
        <p:nvPicPr>
          <p:cNvPr id="8194" name="Picture 2" descr="International opportunities in veterinary medicine | American Veterinary  Medical Association">
            <a:extLst>
              <a:ext uri="{FF2B5EF4-FFF2-40B4-BE49-F238E27FC236}">
                <a16:creationId xmlns:a16="http://schemas.microsoft.com/office/drawing/2014/main" id="{8025351B-8A86-C247-A84A-349EEA56E7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2298" y="4585035"/>
            <a:ext cx="6730736" cy="194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7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2209800" y="714375"/>
            <a:ext cx="6115553" cy="5789421"/>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i="1" dirty="0">
                <a:solidFill>
                  <a:schemeClr val="tx1">
                    <a:lumMod val="75000"/>
                    <a:lumOff val="25000"/>
                  </a:schemeClr>
                </a:solidFill>
              </a:rPr>
              <a:t>The dogs eat more, they like the new flavored liquid, the effect appears to remain stable, dogs gain some weight, and it appears safe.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Write a detailed protocol that specifies the hypothesis, everything that will be done during the study, how the data will be collected and analyzed, define the statistical methods to be used.</a:t>
            </a:r>
          </a:p>
          <a:p>
            <a:pPr marL="285750" indent="-285750">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Draft a consent form for the owners, specifying the risks/benefits of the study.</a:t>
            </a:r>
          </a:p>
          <a:p>
            <a:pPr>
              <a:lnSpc>
                <a:spcPct val="90000"/>
              </a:lnSpc>
              <a:spcBef>
                <a:spcPts val="1000"/>
              </a:spcBef>
              <a:buClr>
                <a:schemeClr val="accent1"/>
              </a:buCl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Oversee the trial, making sure the vets and their owners and patients comply with the protocol. </a:t>
            </a:r>
          </a:p>
          <a:p>
            <a:pPr marL="285750" indent="-285750">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How do we manage and analyze the data?</a:t>
            </a:r>
          </a:p>
          <a:p>
            <a:pPr>
              <a:lnSpc>
                <a:spcPct val="90000"/>
              </a:lnSpc>
              <a:spcBef>
                <a:spcPts val="1000"/>
              </a:spcBef>
              <a:buClr>
                <a:schemeClr val="accent1"/>
              </a:buClr>
              <a:buFont typeface="Wingdings 3" charset="2"/>
              <a:buChar char=""/>
            </a:pPr>
            <a:endParaRPr lang="en-US" sz="13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300" dirty="0">
              <a:solidFill>
                <a:schemeClr val="tx1">
                  <a:lumMod val="75000"/>
                  <a:lumOff val="25000"/>
                </a:schemeClr>
              </a:solidFill>
            </a:endParaRPr>
          </a:p>
        </p:txBody>
      </p:sp>
      <p:pic>
        <p:nvPicPr>
          <p:cNvPr id="7170" name="Picture 2" descr="Mining the hidden value of farm data helps farmers turn a profit.">
            <a:extLst>
              <a:ext uri="{FF2B5EF4-FFF2-40B4-BE49-F238E27FC236}">
                <a16:creationId xmlns:a16="http://schemas.microsoft.com/office/drawing/2014/main" id="{62F9011F-93B0-754B-BBEB-B071F36E4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8" r="38990" b="-1"/>
          <a:stretch/>
        </p:blipFill>
        <p:spPr bwMode="auto">
          <a:xfrm>
            <a:off x="8631452" y="2129586"/>
            <a:ext cx="2873159" cy="37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5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1" name="Group 15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5" name="Rectangle 16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1683956" y="566057"/>
            <a:ext cx="4172558" cy="5345165"/>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400" b="1" i="1" dirty="0">
                <a:solidFill>
                  <a:srgbClr val="000000"/>
                </a:solidFill>
              </a:rPr>
              <a:t>The client owned dogs with reduced appetite report increased appetite on the owner appetite scoring system, and the dogs gain weight. Some dogs vomit, some have diarrhea. Some of the control dogs get better too, but the statistics show a significant drug effect. </a:t>
            </a:r>
          </a:p>
          <a:p>
            <a:pPr>
              <a:lnSpc>
                <a:spcPct val="90000"/>
              </a:lnSpc>
              <a:spcBef>
                <a:spcPts val="1000"/>
              </a:spcBef>
              <a:buClr>
                <a:schemeClr val="accent1"/>
              </a:buClr>
              <a:buFont typeface="Wingdings 3" charset="2"/>
              <a:buChar char=""/>
            </a:pPr>
            <a:endParaRPr lang="en-US" sz="1400" dirty="0">
              <a:solidFill>
                <a:srgbClr val="000000"/>
              </a:solidFill>
            </a:endParaRPr>
          </a:p>
          <a:p>
            <a:pPr>
              <a:lnSpc>
                <a:spcPct val="90000"/>
              </a:lnSpc>
              <a:spcBef>
                <a:spcPts val="1000"/>
              </a:spcBef>
              <a:buClr>
                <a:schemeClr val="accent1"/>
              </a:buClr>
              <a:buFont typeface="Wingdings 3" charset="2"/>
              <a:buChar char=""/>
            </a:pPr>
            <a:r>
              <a:rPr lang="en-US" sz="1400" dirty="0">
                <a:solidFill>
                  <a:srgbClr val="000000"/>
                </a:solidFill>
              </a:rPr>
              <a:t>Questions an animal scientist could help answer:</a:t>
            </a:r>
          </a:p>
          <a:p>
            <a:pPr>
              <a:lnSpc>
                <a:spcPct val="90000"/>
              </a:lnSpc>
              <a:spcBef>
                <a:spcPts val="1000"/>
              </a:spcBef>
              <a:buClr>
                <a:schemeClr val="accent1"/>
              </a:buClr>
              <a:buFont typeface="Wingdings 3" charset="2"/>
              <a:buChar char=""/>
            </a:pPr>
            <a:endParaRPr lang="en-US" sz="1400" dirty="0">
              <a:solidFill>
                <a:srgbClr val="000000"/>
              </a:solidFill>
            </a:endParaRPr>
          </a:p>
          <a:p>
            <a:pPr marL="285750" indent="-285750">
              <a:lnSpc>
                <a:spcPct val="90000"/>
              </a:lnSpc>
              <a:spcBef>
                <a:spcPts val="1000"/>
              </a:spcBef>
              <a:buClr>
                <a:schemeClr val="accent1"/>
              </a:buClr>
              <a:buFont typeface="Wingdings 3" charset="2"/>
              <a:buChar char=""/>
            </a:pPr>
            <a:r>
              <a:rPr lang="en-US" sz="1400" dirty="0">
                <a:solidFill>
                  <a:srgbClr val="000000"/>
                </a:solidFill>
              </a:rPr>
              <a:t>Duplicate the pilot study, but with more dogs and more clinics</a:t>
            </a:r>
          </a:p>
          <a:p>
            <a:pPr marL="285750" indent="-285750">
              <a:lnSpc>
                <a:spcPct val="90000"/>
              </a:lnSpc>
              <a:spcBef>
                <a:spcPts val="1000"/>
              </a:spcBef>
              <a:buClr>
                <a:schemeClr val="accent1"/>
              </a:buClr>
              <a:buFont typeface="Wingdings 3" charset="2"/>
              <a:buChar char=""/>
            </a:pPr>
            <a:endParaRPr lang="en-US" sz="1400" dirty="0">
              <a:solidFill>
                <a:srgbClr val="000000"/>
              </a:solidFill>
            </a:endParaRPr>
          </a:p>
          <a:p>
            <a:pPr marL="285750" indent="-285750">
              <a:lnSpc>
                <a:spcPct val="90000"/>
              </a:lnSpc>
              <a:spcBef>
                <a:spcPts val="1000"/>
              </a:spcBef>
              <a:buClr>
                <a:schemeClr val="accent1"/>
              </a:buClr>
              <a:buFont typeface="Wingdings 3" charset="2"/>
              <a:buChar char=""/>
            </a:pPr>
            <a:r>
              <a:rPr lang="en-US" sz="1400" dirty="0">
                <a:solidFill>
                  <a:srgbClr val="000000"/>
                </a:solidFill>
              </a:rPr>
              <a:t>Figure out a good way to document the adverse effects</a:t>
            </a:r>
          </a:p>
          <a:p>
            <a:pPr marL="285750" indent="-285750">
              <a:lnSpc>
                <a:spcPct val="90000"/>
              </a:lnSpc>
              <a:spcBef>
                <a:spcPts val="1000"/>
              </a:spcBef>
              <a:buClr>
                <a:schemeClr val="accent1"/>
              </a:buClr>
              <a:buFont typeface="Wingdings 3" charset="2"/>
              <a:buChar char=""/>
            </a:pPr>
            <a:endParaRPr lang="en-US" sz="1400" dirty="0">
              <a:solidFill>
                <a:srgbClr val="000000"/>
              </a:solidFill>
            </a:endParaRPr>
          </a:p>
          <a:p>
            <a:pPr marL="285750" indent="-285750">
              <a:lnSpc>
                <a:spcPct val="90000"/>
              </a:lnSpc>
              <a:spcBef>
                <a:spcPts val="1000"/>
              </a:spcBef>
              <a:buClr>
                <a:schemeClr val="accent1"/>
              </a:buClr>
              <a:buFont typeface="Wingdings 3" charset="2"/>
              <a:buChar char=""/>
            </a:pPr>
            <a:r>
              <a:rPr lang="en-US" sz="1400" dirty="0">
                <a:solidFill>
                  <a:srgbClr val="000000"/>
                </a:solidFill>
              </a:rPr>
              <a:t>Talk to owners about how their dogs liked the formulation – was it easy to give? </a:t>
            </a:r>
          </a:p>
          <a:p>
            <a:pPr>
              <a:lnSpc>
                <a:spcPct val="90000"/>
              </a:lnSpc>
              <a:spcBef>
                <a:spcPts val="1000"/>
              </a:spcBef>
              <a:buClr>
                <a:schemeClr val="accent1"/>
              </a:buClr>
              <a:buFont typeface="Wingdings 3" charset="2"/>
              <a:buChar char=""/>
            </a:pPr>
            <a:endParaRPr lang="en-US" sz="1100" dirty="0">
              <a:solidFill>
                <a:srgbClr val="000000"/>
              </a:solidFill>
            </a:endParaRPr>
          </a:p>
          <a:p>
            <a:pPr>
              <a:lnSpc>
                <a:spcPct val="90000"/>
              </a:lnSpc>
              <a:spcBef>
                <a:spcPts val="1000"/>
              </a:spcBef>
              <a:buClr>
                <a:schemeClr val="accent1"/>
              </a:buClr>
              <a:buFont typeface="Wingdings 3" charset="2"/>
              <a:buChar char=""/>
            </a:pPr>
            <a:endParaRPr lang="en-US" sz="1100" dirty="0">
              <a:solidFill>
                <a:srgbClr val="000000"/>
              </a:solidFill>
            </a:endParaRPr>
          </a:p>
        </p:txBody>
      </p:sp>
      <p:pic>
        <p:nvPicPr>
          <p:cNvPr id="9220" name="Picture 4" descr="Easy Way to Give Powder or Liquid Medicine to Your Dog | Dog Training Nation">
            <a:extLst>
              <a:ext uri="{FF2B5EF4-FFF2-40B4-BE49-F238E27FC236}">
                <a16:creationId xmlns:a16="http://schemas.microsoft.com/office/drawing/2014/main" id="{A6CB9DBD-F9B6-8346-89A3-998FEC8D27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1694822"/>
            <a:ext cx="5451627" cy="314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79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467C-91EC-0741-A72C-8800204568A6}"/>
              </a:ext>
            </a:extLst>
          </p:cNvPr>
          <p:cNvSpPr txBox="1"/>
          <p:nvPr/>
        </p:nvSpPr>
        <p:spPr>
          <a:xfrm>
            <a:off x="2319867" y="905934"/>
            <a:ext cx="7679267" cy="4524315"/>
          </a:xfrm>
          <a:prstGeom prst="rect">
            <a:avLst/>
          </a:prstGeom>
          <a:noFill/>
        </p:spPr>
        <p:txBody>
          <a:bodyPr wrap="square" rtlCol="0">
            <a:spAutoFit/>
          </a:bodyPr>
          <a:lstStyle/>
          <a:p>
            <a:r>
              <a:rPr lang="en-US" b="1" i="1" dirty="0"/>
              <a:t>Because of the success in a pilot trial in pets, time to conduct a pivotal study</a:t>
            </a:r>
          </a:p>
          <a:p>
            <a:endParaRPr lang="en-US" dirty="0"/>
          </a:p>
          <a:p>
            <a:r>
              <a:rPr lang="en-US" dirty="0"/>
              <a:t>An animal scientist could:</a:t>
            </a:r>
          </a:p>
          <a:p>
            <a:endParaRPr lang="en-US" dirty="0"/>
          </a:p>
          <a:p>
            <a:pPr marL="285750" indent="-285750">
              <a:buFont typeface="Arial" panose="020B0604020202020204" pitchFamily="34" charset="0"/>
              <a:buChar char="•"/>
            </a:pPr>
            <a:r>
              <a:rPr lang="en-US" dirty="0"/>
              <a:t>Negotiate a protocol for the pivotal study with the FDA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run the pivotal study (similar to the pilot study activities)</a:t>
            </a:r>
          </a:p>
          <a:p>
            <a:pPr marL="285750" indent="-285750">
              <a:buFont typeface="Arial" panose="020B0604020202020204" pitchFamily="34" charset="0"/>
              <a:buChar char="•"/>
            </a:pPr>
            <a:r>
              <a:rPr lang="en-US" dirty="0"/>
              <a:t>Write the final study report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Perform the statistical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assemble and submit documents to FDA</a:t>
            </a:r>
          </a:p>
          <a:p>
            <a:endParaRPr lang="en-US" dirty="0"/>
          </a:p>
          <a:p>
            <a:endParaRPr lang="en-US" dirty="0"/>
          </a:p>
          <a:p>
            <a:endParaRPr lang="en-US" dirty="0"/>
          </a:p>
        </p:txBody>
      </p:sp>
    </p:spTree>
    <p:extLst>
      <p:ext uri="{BB962C8B-B14F-4D97-AF65-F5344CB8AC3E}">
        <p14:creationId xmlns:p14="http://schemas.microsoft.com/office/powerpoint/2010/main" val="275925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793F467C-91EC-0741-A72C-8800204568A6}"/>
              </a:ext>
            </a:extLst>
          </p:cNvPr>
          <p:cNvSpPr txBox="1"/>
          <p:nvPr/>
        </p:nvSpPr>
        <p:spPr>
          <a:xfrm>
            <a:off x="740993" y="714376"/>
            <a:ext cx="3558509" cy="5178478"/>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i="1" dirty="0">
                <a:solidFill>
                  <a:schemeClr val="tx1">
                    <a:lumMod val="75000"/>
                    <a:lumOff val="25000"/>
                  </a:schemeClr>
                </a:solidFill>
              </a:rPr>
              <a:t>Because of the success in a pilot trial in pets, time to conduct a pivotal study</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An animal scientist could:</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Explore other indications – could it work to reverse cardiac cachexia? Could it work to stimulate appetite in cats?</a:t>
            </a:r>
          </a:p>
          <a:p>
            <a:pPr marL="285750" indent="-285750">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Font typeface="Wingdings 3" charset="2"/>
              <a:buChar char=""/>
            </a:pPr>
            <a:r>
              <a:rPr lang="en-US" sz="1600" dirty="0">
                <a:solidFill>
                  <a:schemeClr val="tx1">
                    <a:lumMod val="75000"/>
                    <a:lumOff val="25000"/>
                  </a:schemeClr>
                </a:solidFill>
              </a:rPr>
              <a:t>Does the slight elevation in GH cause increased lean muscle mass in older dogs?</a:t>
            </a:r>
          </a:p>
          <a:p>
            <a:pPr>
              <a:lnSpc>
                <a:spcPct val="90000"/>
              </a:lnSpc>
              <a:spcBef>
                <a:spcPts val="1000"/>
              </a:spcBef>
              <a:buClr>
                <a:schemeClr val="accent1"/>
              </a:buClr>
              <a:buFont typeface="Wingdings 3" charset="2"/>
              <a:buChar char=""/>
            </a:pPr>
            <a:endParaRPr lang="en-US" sz="15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500" dirty="0">
              <a:solidFill>
                <a:schemeClr val="tx1">
                  <a:lumMod val="75000"/>
                  <a:lumOff val="25000"/>
                </a:schemeClr>
              </a:solidFill>
            </a:endParaRPr>
          </a:p>
        </p:txBody>
      </p:sp>
      <p:pic>
        <p:nvPicPr>
          <p:cNvPr id="10242" name="Picture 2" descr="Save on Spay/Neuter for Puppies/Kittens">
            <a:extLst>
              <a:ext uri="{FF2B5EF4-FFF2-40B4-BE49-F238E27FC236}">
                <a16:creationId xmlns:a16="http://schemas.microsoft.com/office/drawing/2014/main" id="{E5ABACC1-CDE6-5741-82BE-07D05EB24E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543" y="1319465"/>
            <a:ext cx="6953577" cy="3894003"/>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55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extBox 1">
            <a:extLst>
              <a:ext uri="{FF2B5EF4-FFF2-40B4-BE49-F238E27FC236}">
                <a16:creationId xmlns:a16="http://schemas.microsoft.com/office/drawing/2014/main" id="{793F467C-91EC-0741-A72C-8800204568A6}"/>
              </a:ext>
            </a:extLst>
          </p:cNvPr>
          <p:cNvSpPr txBox="1"/>
          <p:nvPr/>
        </p:nvSpPr>
        <p:spPr>
          <a:xfrm>
            <a:off x="2110648" y="1221672"/>
            <a:ext cx="6375326" cy="4225386"/>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i="1" dirty="0">
                <a:solidFill>
                  <a:schemeClr val="tx1">
                    <a:lumMod val="75000"/>
                    <a:lumOff val="25000"/>
                  </a:schemeClr>
                </a:solidFill>
              </a:rPr>
              <a:t>And so much more: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Quality assurance</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Formulation development and testing</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Center for Veterinary Medicine at the FDA</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Vaccines, diagnostics development for animals</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Technical services</a:t>
            </a:r>
          </a:p>
          <a:p>
            <a:pPr>
              <a:lnSpc>
                <a:spcPct val="90000"/>
              </a:lnSpc>
              <a:spcBef>
                <a:spcPts val="1000"/>
              </a:spcBef>
              <a:buClr>
                <a:schemeClr val="accent1"/>
              </a:buCl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900" dirty="0">
              <a:solidFill>
                <a:schemeClr val="tx1">
                  <a:lumMod val="75000"/>
                  <a:lumOff val="25000"/>
                </a:schemeClr>
              </a:solidFill>
            </a:endParaRPr>
          </a:p>
        </p:txBody>
      </p:sp>
      <p:pic>
        <p:nvPicPr>
          <p:cNvPr id="11266" name="Picture 2" descr="Center for Veterinary Medicine (CVM) | Federal Labs">
            <a:extLst>
              <a:ext uri="{FF2B5EF4-FFF2-40B4-BE49-F238E27FC236}">
                <a16:creationId xmlns:a16="http://schemas.microsoft.com/office/drawing/2014/main" id="{DD623233-A68E-2141-B88F-03CA50FB1C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1452" y="2856412"/>
            <a:ext cx="2873159" cy="228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0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5" name="Rectangle 4"/>
          <p:cNvSpPr>
            <a:spLocks noGrp="1" noChangeArrowheads="1"/>
          </p:cNvSpPr>
          <p:nvPr>
            <p:ph type="title"/>
          </p:nvPr>
        </p:nvSpPr>
        <p:spPr>
          <a:xfrm>
            <a:off x="540279" y="967417"/>
            <a:ext cx="3778870" cy="3943250"/>
          </a:xfrm>
        </p:spPr>
        <p:txBody>
          <a:bodyPr vert="horz" lIns="91440" tIns="45720" rIns="91440" bIns="45720" rtlCol="0" anchor="b">
            <a:normAutofit/>
          </a:bodyPr>
          <a:lstStyle/>
          <a:p>
            <a:br>
              <a:rPr lang="en-US" sz="4000">
                <a:solidFill>
                  <a:srgbClr val="FEFFFF"/>
                </a:solidFill>
              </a:rPr>
            </a:br>
            <a:br>
              <a:rPr lang="en-US" sz="4000">
                <a:solidFill>
                  <a:srgbClr val="FEFFFF"/>
                </a:solidFill>
              </a:rPr>
            </a:br>
            <a:r>
              <a:rPr lang="en-US" sz="4000">
                <a:solidFill>
                  <a:srgbClr val="FEFFFF"/>
                </a:solidFill>
              </a:rPr>
              <a:t>Questions?</a:t>
            </a:r>
          </a:p>
        </p:txBody>
      </p:sp>
      <p:sp>
        <p:nvSpPr>
          <p:cNvPr id="108"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2290" name="Picture 2" descr="TheWiseJobSearch: Questions required!">
            <a:extLst>
              <a:ext uri="{FF2B5EF4-FFF2-40B4-BE49-F238E27FC236}">
                <a16:creationId xmlns:a16="http://schemas.microsoft.com/office/drawing/2014/main" id="{3146128D-4B90-F347-AC7B-2D1EEC78AE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7994" y="1317463"/>
            <a:ext cx="5640502" cy="423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8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merck">
            <a:extLst>
              <a:ext uri="{FF2B5EF4-FFF2-40B4-BE49-F238E27FC236}">
                <a16:creationId xmlns:a16="http://schemas.microsoft.com/office/drawing/2014/main" id="{00691633-4CE1-4348-AF07-64CDA7F05F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2" y="962285"/>
            <a:ext cx="5426764" cy="1624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rial logo">
            <a:extLst>
              <a:ext uri="{FF2B5EF4-FFF2-40B4-BE49-F238E27FC236}">
                <a16:creationId xmlns:a16="http://schemas.microsoft.com/office/drawing/2014/main" id="{D9059DE7-1111-6D49-82D3-385178B6B7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1" y="4573734"/>
            <a:ext cx="5426764" cy="87528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nda at FAF meeting '09.jpg">
            <a:extLst>
              <a:ext uri="{FF2B5EF4-FFF2-40B4-BE49-F238E27FC236}">
                <a16:creationId xmlns:a16="http://schemas.microsoft.com/office/drawing/2014/main" id="{A31DD940-AFF6-9242-A336-226BB32D7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608" y="321734"/>
            <a:ext cx="4567616" cy="6069922"/>
          </a:xfrm>
          <a:prstGeom prst="rect">
            <a:avLst/>
          </a:prstGeom>
        </p:spPr>
      </p:pic>
    </p:spTree>
    <p:extLst>
      <p:ext uri="{BB962C8B-B14F-4D97-AF65-F5344CB8AC3E}">
        <p14:creationId xmlns:p14="http://schemas.microsoft.com/office/powerpoint/2010/main" val="107950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07376" y="567142"/>
            <a:ext cx="8534399" cy="1244165"/>
          </a:xfrm>
          <a:prstGeom prst="rect">
            <a:avLst/>
          </a:prstGeom>
        </p:spPr>
      </p:pic>
      <p:pic>
        <p:nvPicPr>
          <p:cNvPr id="7" name="Picture 6">
            <a:extLst>
              <a:ext uri="{FF2B5EF4-FFF2-40B4-BE49-F238E27FC236}">
                <a16:creationId xmlns:a16="http://schemas.microsoft.com/office/drawing/2014/main" id="{4DC50D4E-F184-7347-BD7F-2A613E45AD02}"/>
              </a:ext>
            </a:extLst>
          </p:cNvPr>
          <p:cNvPicPr>
            <a:picLocks noChangeAspect="1"/>
          </p:cNvPicPr>
          <p:nvPr/>
        </p:nvPicPr>
        <p:blipFill>
          <a:blip r:embed="rId4"/>
          <a:stretch>
            <a:fillRect/>
          </a:stretch>
        </p:blipFill>
        <p:spPr>
          <a:xfrm>
            <a:off x="3713975" y="3569825"/>
            <a:ext cx="7625266" cy="1349415"/>
          </a:xfrm>
          <a:prstGeom prst="rect">
            <a:avLst/>
          </a:prstGeom>
        </p:spPr>
      </p:pic>
    </p:spTree>
    <p:extLst>
      <p:ext uri="{BB962C8B-B14F-4D97-AF65-F5344CB8AC3E}">
        <p14:creationId xmlns:p14="http://schemas.microsoft.com/office/powerpoint/2010/main" val="40078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oscar logo">
            <a:extLst>
              <a:ext uri="{FF2B5EF4-FFF2-40B4-BE49-F238E27FC236}">
                <a16:creationId xmlns:a16="http://schemas.microsoft.com/office/drawing/2014/main" id="{14B1CFB8-E5E5-794C-9EA2-555349B2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387" y="767798"/>
            <a:ext cx="33782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0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914400" y="1143000"/>
            <a:ext cx="10363200" cy="1143000"/>
          </a:xfrm>
          <a:noFill/>
        </p:spPr>
        <p:txBody>
          <a:bodyPr>
            <a:normAutofit fontScale="90000"/>
          </a:bodyPr>
          <a:lstStyle/>
          <a:p>
            <a:br>
              <a:rPr lang="en-US" sz="6400" dirty="0">
                <a:solidFill>
                  <a:srgbClr val="398198"/>
                </a:solidFill>
                <a:latin typeface="Calibri"/>
                <a:ea typeface="ＭＳ Ｐゴシック" charset="0"/>
                <a:cs typeface="Calibri"/>
              </a:rPr>
            </a:br>
            <a:br>
              <a:rPr lang="en-US" sz="6400" dirty="0">
                <a:solidFill>
                  <a:srgbClr val="398198"/>
                </a:solidFill>
                <a:latin typeface="Calibri"/>
                <a:ea typeface="ＭＳ Ｐゴシック" charset="0"/>
                <a:cs typeface="Calibri"/>
              </a:rPr>
            </a:br>
            <a:r>
              <a:rPr lang="en-US" sz="6400" dirty="0">
                <a:solidFill>
                  <a:srgbClr val="398198"/>
                </a:solidFill>
                <a:latin typeface="Calibri"/>
                <a:ea typeface="ＭＳ Ｐゴシック" charset="0"/>
                <a:cs typeface="Calibri"/>
              </a:rPr>
              <a:t>2012-2016</a:t>
            </a:r>
            <a:br>
              <a:rPr lang="en-US" sz="6400" dirty="0">
                <a:solidFill>
                  <a:srgbClr val="398198"/>
                </a:solidFill>
                <a:latin typeface="Calibri"/>
                <a:ea typeface="ＭＳ Ｐゴシック" charset="0"/>
                <a:cs typeface="Calibri"/>
              </a:rPr>
            </a:br>
            <a:br>
              <a:rPr lang="en-US" sz="6400" dirty="0">
                <a:solidFill>
                  <a:srgbClr val="398198"/>
                </a:solidFill>
                <a:latin typeface="Calibri"/>
                <a:ea typeface="ＭＳ Ｐゴシック" charset="0"/>
                <a:cs typeface="Calibri"/>
              </a:rPr>
            </a:br>
            <a:br>
              <a:rPr lang="en-US" sz="6400" dirty="0">
                <a:solidFill>
                  <a:srgbClr val="398198"/>
                </a:solidFill>
                <a:latin typeface="Calibri"/>
                <a:ea typeface="ＭＳ Ｐゴシック" charset="0"/>
                <a:cs typeface="Calibri"/>
              </a:rPr>
            </a:br>
            <a:br>
              <a:rPr lang="en-US" sz="6400" dirty="0">
                <a:solidFill>
                  <a:srgbClr val="398198"/>
                </a:solidFill>
                <a:latin typeface="Calibri"/>
                <a:ea typeface="ＭＳ Ｐゴシック" charset="0"/>
                <a:cs typeface="Calibri"/>
              </a:rPr>
            </a:br>
            <a:endParaRPr lang="en-US" sz="6400" dirty="0">
              <a:solidFill>
                <a:srgbClr val="398198"/>
              </a:solidFill>
              <a:latin typeface="Calibri"/>
              <a:ea typeface="ＭＳ Ｐゴシック" charset="0"/>
              <a:cs typeface="Calibri"/>
            </a:endParaRPr>
          </a:p>
        </p:txBody>
      </p:sp>
      <p:pic>
        <p:nvPicPr>
          <p:cNvPr id="2" name="Picture 1"/>
          <p:cNvPicPr>
            <a:picLocks noChangeAspect="1"/>
          </p:cNvPicPr>
          <p:nvPr/>
        </p:nvPicPr>
        <p:blipFill>
          <a:blip r:embed="rId3"/>
          <a:stretch>
            <a:fillRect/>
          </a:stretch>
        </p:blipFill>
        <p:spPr>
          <a:xfrm>
            <a:off x="6400800" y="838201"/>
            <a:ext cx="4521200" cy="800100"/>
          </a:xfrm>
          <a:prstGeom prst="rect">
            <a:avLst/>
          </a:prstGeom>
        </p:spPr>
      </p:pic>
      <p:pic>
        <p:nvPicPr>
          <p:cNvPr id="3" name="Picture 2"/>
          <p:cNvPicPr>
            <a:picLocks noChangeAspect="1"/>
          </p:cNvPicPr>
          <p:nvPr/>
        </p:nvPicPr>
        <p:blipFill>
          <a:blip r:embed="rId4"/>
          <a:stretch>
            <a:fillRect/>
          </a:stretch>
        </p:blipFill>
        <p:spPr>
          <a:xfrm>
            <a:off x="3556000" y="2209800"/>
            <a:ext cx="3022600" cy="3022600"/>
          </a:xfrm>
          <a:prstGeom prst="rect">
            <a:avLst/>
          </a:prstGeom>
        </p:spPr>
      </p:pic>
      <p:pic>
        <p:nvPicPr>
          <p:cNvPr id="5" name="Picture 4"/>
          <p:cNvPicPr>
            <a:picLocks noChangeAspect="1"/>
          </p:cNvPicPr>
          <p:nvPr/>
        </p:nvPicPr>
        <p:blipFill>
          <a:blip r:embed="rId5"/>
          <a:stretch>
            <a:fillRect/>
          </a:stretch>
        </p:blipFill>
        <p:spPr>
          <a:xfrm>
            <a:off x="406400" y="2209800"/>
            <a:ext cx="3048000" cy="3048000"/>
          </a:xfrm>
          <a:prstGeom prst="rect">
            <a:avLst/>
          </a:prstGeom>
        </p:spPr>
      </p:pic>
      <p:pic>
        <p:nvPicPr>
          <p:cNvPr id="6" name="Picture 5"/>
          <p:cNvPicPr>
            <a:picLocks noChangeAspect="1"/>
          </p:cNvPicPr>
          <p:nvPr/>
        </p:nvPicPr>
        <p:blipFill>
          <a:blip r:embed="rId6"/>
          <a:stretch>
            <a:fillRect/>
          </a:stretch>
        </p:blipFill>
        <p:spPr>
          <a:xfrm>
            <a:off x="6908800" y="2311400"/>
            <a:ext cx="4775200" cy="3031067"/>
          </a:xfrm>
          <a:prstGeom prst="rect">
            <a:avLst/>
          </a:prstGeom>
        </p:spPr>
      </p:pic>
    </p:spTree>
    <p:extLst>
      <p:ext uri="{BB962C8B-B14F-4D97-AF65-F5344CB8AC3E}">
        <p14:creationId xmlns:p14="http://schemas.microsoft.com/office/powerpoint/2010/main" val="142323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467C-91EC-0741-A72C-8800204568A6}"/>
              </a:ext>
            </a:extLst>
          </p:cNvPr>
          <p:cNvSpPr txBox="1"/>
          <p:nvPr/>
        </p:nvSpPr>
        <p:spPr>
          <a:xfrm>
            <a:off x="2319867" y="914323"/>
            <a:ext cx="7679267" cy="4801314"/>
          </a:xfrm>
          <a:prstGeom prst="rect">
            <a:avLst/>
          </a:prstGeom>
          <a:noFill/>
        </p:spPr>
        <p:txBody>
          <a:bodyPr wrap="square" rtlCol="0">
            <a:spAutoFit/>
          </a:bodyPr>
          <a:lstStyle/>
          <a:p>
            <a:r>
              <a:rPr lang="en-US" b="1" i="1" dirty="0"/>
              <a:t>Who is hiring? </a:t>
            </a:r>
          </a:p>
          <a:p>
            <a:endParaRPr lang="en-US" dirty="0"/>
          </a:p>
          <a:p>
            <a:r>
              <a:rPr lang="en-US" dirty="0"/>
              <a:t>Contract research organizations</a:t>
            </a:r>
          </a:p>
          <a:p>
            <a:pPr marL="285750" indent="-285750">
              <a:buFont typeface="Arial" panose="020B0604020202020204" pitchFamily="34" charset="0"/>
              <a:buChar char="•"/>
            </a:pPr>
            <a:r>
              <a:rPr lang="en-US" dirty="0"/>
              <a:t>	</a:t>
            </a:r>
            <a:r>
              <a:rPr lang="en-US" dirty="0" err="1"/>
              <a:t>Argenta</a:t>
            </a:r>
            <a:r>
              <a:rPr lang="en-US" dirty="0"/>
              <a:t> (</a:t>
            </a:r>
            <a:r>
              <a:rPr lang="en-US" dirty="0" err="1"/>
              <a:t>AlcheraBio</a:t>
            </a:r>
            <a:r>
              <a:rPr lang="en-US" dirty="0"/>
              <a:t>)</a:t>
            </a:r>
          </a:p>
          <a:p>
            <a:pPr marL="285750" indent="-285750">
              <a:buFont typeface="Arial" panose="020B0604020202020204" pitchFamily="34" charset="0"/>
              <a:buChar char="•"/>
            </a:pPr>
            <a:r>
              <a:rPr lang="en-US" dirty="0"/>
              <a:t>	</a:t>
            </a:r>
            <a:r>
              <a:rPr lang="en-US" dirty="0" err="1"/>
              <a:t>ClinVet</a:t>
            </a:r>
            <a:endParaRPr lang="en-US" dirty="0"/>
          </a:p>
          <a:p>
            <a:pPr marL="285750" indent="-285750">
              <a:buFont typeface="Arial" panose="020B0604020202020204" pitchFamily="34" charset="0"/>
              <a:buChar char="•"/>
            </a:pPr>
            <a:r>
              <a:rPr lang="en-US" dirty="0"/>
              <a:t>	Animal Clinical Investigations</a:t>
            </a:r>
          </a:p>
          <a:p>
            <a:pPr marL="285750" indent="-285750">
              <a:buFont typeface="Arial" panose="020B0604020202020204" pitchFamily="34" charset="0"/>
              <a:buChar char="•"/>
            </a:pPr>
            <a:r>
              <a:rPr lang="en-US" dirty="0"/>
              <a:t>	Kingfisher International</a:t>
            </a:r>
          </a:p>
          <a:p>
            <a:r>
              <a:rPr lang="en-US" dirty="0"/>
              <a:t>	</a:t>
            </a:r>
          </a:p>
          <a:p>
            <a:r>
              <a:rPr lang="en-US" dirty="0"/>
              <a:t>Small animal health companies</a:t>
            </a:r>
          </a:p>
          <a:p>
            <a:endParaRPr lang="en-US" dirty="0"/>
          </a:p>
          <a:p>
            <a:r>
              <a:rPr lang="en-US" dirty="0"/>
              <a:t>Big animal health companies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566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BCBC0B5-9E57-4D7F-BCA9-3AB73BF6C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E60EE7F-2246-4D2B-B4B0-22B958F45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6406481"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scout bio">
            <a:extLst>
              <a:ext uri="{FF2B5EF4-FFF2-40B4-BE49-F238E27FC236}">
                <a16:creationId xmlns:a16="http://schemas.microsoft.com/office/drawing/2014/main" id="{01DA92AA-3EB1-A849-BD60-BC66273F8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200" y="1850184"/>
            <a:ext cx="5762486" cy="2881243"/>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1268047-54AF-4152-9AD2-157673E96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2923" y="643467"/>
            <a:ext cx="4335610"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Adivo logo">
            <a:extLst>
              <a:ext uri="{FF2B5EF4-FFF2-40B4-BE49-F238E27FC236}">
                <a16:creationId xmlns:a16="http://schemas.microsoft.com/office/drawing/2014/main" id="{D325008B-AE42-874F-B32D-F54BA772F2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4656" y="1984710"/>
            <a:ext cx="3692144" cy="2612192"/>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11">
            <a:extLst>
              <a:ext uri="{FF2B5EF4-FFF2-40B4-BE49-F238E27FC236}">
                <a16:creationId xmlns:a16="http://schemas.microsoft.com/office/drawing/2014/main" id="{36D73EF9-F875-4009-AE45-240606B75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11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BCBC0B5-9E57-4D7F-BCA9-3AB73BF6C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E60EE7F-2246-4D2B-B4B0-22B958F45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6406481"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Zoetis">
            <a:extLst>
              <a:ext uri="{FF2B5EF4-FFF2-40B4-BE49-F238E27FC236}">
                <a16:creationId xmlns:a16="http://schemas.microsoft.com/office/drawing/2014/main" id="{5C09CBAC-7E9C-4C48-A373-E39B7546CC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200" y="1850184"/>
            <a:ext cx="5762486" cy="288124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1268047-54AF-4152-9AD2-157673E96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2923" y="643467"/>
            <a:ext cx="4335610" cy="5260195"/>
          </a:xfrm>
          <a:prstGeom prst="rect">
            <a:avLst/>
          </a:prstGeom>
          <a:solidFill>
            <a:srgbClr val="FFFFFF"/>
          </a:solidFill>
          <a:ln w="12700" cap="sq">
            <a:solidFill>
              <a:srgbClr val="766F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elanco">
            <a:extLst>
              <a:ext uri="{FF2B5EF4-FFF2-40B4-BE49-F238E27FC236}">
                <a16:creationId xmlns:a16="http://schemas.microsoft.com/office/drawing/2014/main" id="{71504415-912B-0042-8204-8AB0750AEF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4656" y="1444734"/>
            <a:ext cx="3692144" cy="3692144"/>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11">
            <a:extLst>
              <a:ext uri="{FF2B5EF4-FFF2-40B4-BE49-F238E27FC236}">
                <a16:creationId xmlns:a16="http://schemas.microsoft.com/office/drawing/2014/main" id="{36D73EF9-F875-4009-AE45-240606B75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8701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277</TotalTime>
  <Words>1484</Words>
  <Application>Microsoft Macintosh PowerPoint</Application>
  <PresentationFormat>Widescreen</PresentationFormat>
  <Paragraphs>231</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Wisp</vt:lpstr>
      <vt:lpstr>Opportunities in the Animal Health Industry</vt:lpstr>
      <vt:lpstr>My journey</vt:lpstr>
      <vt:lpstr>PowerPoint Presentation</vt:lpstr>
      <vt:lpstr>PowerPoint Presentation</vt:lpstr>
      <vt:lpstr>PowerPoint Presentation</vt:lpstr>
      <vt:lpstr>  2012-2016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in the Animal Health Industry</dc:title>
  <dc:creator>Linda Rhodes</dc:creator>
  <cp:lastModifiedBy>Microsoft Office User</cp:lastModifiedBy>
  <cp:revision>18</cp:revision>
  <dcterms:created xsi:type="dcterms:W3CDTF">2021-02-15T18:10:00Z</dcterms:created>
  <dcterms:modified xsi:type="dcterms:W3CDTF">2021-02-25T23:07:43Z</dcterms:modified>
</cp:coreProperties>
</file>